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8" r:id="rId4"/>
    <p:sldId id="257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C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202F12-5329-B499-09A1-31EBE6174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A7A9841-36D9-5C99-3E74-E98AF61AC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E9AC0D-CB25-A8DF-402F-9364E8E6A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DA3210-FEE5-8455-7E96-3A792839B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C43103-2FFB-9681-F838-59E80AADE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747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C88CAB-4C86-8B25-D350-F60E4054F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1FDAA0-09DE-992E-C9F6-82AEAA490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B0FAD3-C4BA-383E-7582-99098A0B8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34F9DE-35E5-0AAA-6ADF-8880DB755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A1C1DE-9924-AE19-2FCC-7038D06C8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6835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1C7F0-530F-BB77-8952-03534E909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BDCAAB-5DFE-7DA6-BDC8-919BE4A4B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5925B4-0037-B5D2-DE99-3D7078C57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A455E64-3BD6-5956-A82E-DA9743738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4E2CBB-10E7-694C-5210-5C23C3C0D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990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5FE167-1EF6-0C56-AE19-6308D2A11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5D715E-DCAD-3D23-6B3F-A06AE4220E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5E3436-97C8-9E4B-CD0F-3B7BA8303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0F3A101-CFA0-5DA4-8113-15C1ED4F4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770762-6B19-7E69-6107-D9349B276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839E7A9-E042-0304-EB20-4B641137A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427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A2FC25-5D36-ED02-5FF6-8D972EA8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FA22AF5-197D-9F97-5A31-DFF8E5806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7C5853A-A7F7-8433-715F-16FF6E6A4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50BD69C-CA72-B492-8949-1802F226A7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EC3B052-DF94-B0BB-CC47-00C5EE0DC1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8A6205-90F6-1751-AB68-041EA901B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E655882-8980-0A9E-CAE1-13C005EC4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7006372-B141-725C-49A6-CDAE7DA83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3241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7FC19E-215F-69C1-570B-36AA98A2D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613E51D-E3C5-BE0E-E7E4-44B490AE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B6121B-13F6-9459-7190-0A4C5A5C2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0C4EC0-51BC-8F67-790D-163F036A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531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CB14B36-9500-ABD4-CA05-A6D780858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CC94FC8-34B0-47CA-C932-02074E411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71EA29C-C58C-15F1-77F7-01BCF715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6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E673CA-A53A-67F1-0A49-DACFA49BF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C598AB-1E5F-E15E-E97D-1034E0FFA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D266C8A-6D0E-78E0-D5F5-FA0649C01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0163AD-9A89-B17E-CC74-DCFA48A80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F3E458C-1F83-9339-95F8-4B035D4A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F973ABF-D047-4A2F-F87D-506407AE1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420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8C2681-FA06-5DEB-B96A-1C0B4ECF9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E8D5AD-8303-9463-F132-2ADC927E0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57C3C3B-4E25-2294-5A14-1640B409A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7BCEAD-7558-53CE-67B0-264A8B18A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D7FBFC8-1A26-EE6E-9B73-513DA422F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C366D7-E5E9-4384-BA6D-B705A9CAE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148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14E161-0971-D763-5393-76610ECFD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C3AE7DE-4D38-10AF-AA74-64FC669C6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194DA4-47A9-C4B9-E823-7CFA7105D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5D3743-7BB8-4203-6787-B9C468378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944454-5D9C-8F74-5448-D9C611FAA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3306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71DA418-9091-4228-3E86-29EB6A327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7B03D8-86C3-B771-7665-7BA235F72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BABFBC-4E7D-3A71-3B3F-05D77A5C0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CD01E8-4353-B076-0741-6E41D55FA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1C5D2F-D901-7006-51B3-805B35977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467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354B194-F2B7-CFBA-5E15-2FC11D1E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AE9925-AA03-E197-F2DC-195F5B6F6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95841F-F957-5323-6A79-5ABC1D0D04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AED63-8B4B-439C-BD49-A97F5DBF79A5}" type="datetimeFigureOut">
              <a:rPr lang="de-DE" smtClean="0"/>
              <a:t>13.11.2022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804AEF-2307-E594-74CD-D88FF031AF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9D7EA2-6E4C-D36C-1485-791197C50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FF5B4-0ADC-4683-8813-B8DDE2407C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406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FBD7F5-5D9D-C8A8-D4A4-F501D2890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FF0000"/>
                </a:solidFill>
              </a:rPr>
              <a:t>3. Proteinbiosynthese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3E5E84-8C19-2482-55FD-077A7E778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dirty="0">
                <a:solidFill>
                  <a:srgbClr val="FF0000"/>
                </a:solidFill>
              </a:rPr>
              <a:t>3.1 Transkription</a:t>
            </a:r>
          </a:p>
          <a:p>
            <a:pPr marL="0" indent="0">
              <a:buNone/>
            </a:pPr>
            <a:r>
              <a:rPr lang="de-DE" dirty="0">
                <a:solidFill>
                  <a:srgbClr val="0070C0"/>
                </a:solidFill>
              </a:rPr>
              <a:t>Arbeitsauftrag 1: Schaue dir die PowerPoint-Präsentation aufmerksam an und lies die Infotexte genau durch. Informationen und Arbeitsaufträge sind in blau geschrieben, der Hefteintrag in anderen Farben. Übernimm schon mal die Überschrift in dein Heft. </a:t>
            </a:r>
          </a:p>
        </p:txBody>
      </p:sp>
    </p:spTree>
    <p:extLst>
      <p:ext uri="{BB962C8B-B14F-4D97-AF65-F5344CB8AC3E}">
        <p14:creationId xmlns:p14="http://schemas.microsoft.com/office/powerpoint/2010/main" val="3085947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C7593B57-8676-C942-2711-DD3568C3AFD0}"/>
              </a:ext>
            </a:extLst>
          </p:cNvPr>
          <p:cNvGrpSpPr/>
          <p:nvPr/>
        </p:nvGrpSpPr>
        <p:grpSpPr>
          <a:xfrm>
            <a:off x="1222310" y="2167683"/>
            <a:ext cx="6213540" cy="304800"/>
            <a:chOff x="1222310" y="2167683"/>
            <a:chExt cx="6213540" cy="304800"/>
          </a:xfrm>
        </p:grpSpPr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49FB70CD-9ECA-5BA8-5067-EEBEDB0B9598}"/>
                </a:ext>
              </a:extLst>
            </p:cNvPr>
            <p:cNvCxnSpPr>
              <a:cxnSpLocks/>
            </p:cNvCxnSpPr>
            <p:nvPr/>
          </p:nvCxnSpPr>
          <p:spPr>
            <a:xfrm>
              <a:off x="1222310" y="2193083"/>
              <a:ext cx="6213540" cy="0"/>
            </a:xfrm>
            <a:prstGeom prst="line">
              <a:avLst/>
            </a:prstGeom>
            <a:ln w="57150">
              <a:solidFill>
                <a:srgbClr val="DAC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r Verbinder 5">
              <a:extLst>
                <a:ext uri="{FF2B5EF4-FFF2-40B4-BE49-F238E27FC236}">
                  <a16:creationId xmlns:a16="http://schemas.microsoft.com/office/drawing/2014/main" id="{58B9D69B-2C3C-711C-366E-B0EC4770F338}"/>
                </a:ext>
              </a:extLst>
            </p:cNvPr>
            <p:cNvCxnSpPr>
              <a:cxnSpLocks/>
            </p:cNvCxnSpPr>
            <p:nvPr/>
          </p:nvCxnSpPr>
          <p:spPr>
            <a:xfrm>
              <a:off x="1222310" y="2447083"/>
              <a:ext cx="6213540" cy="0"/>
            </a:xfrm>
            <a:prstGeom prst="line">
              <a:avLst/>
            </a:prstGeom>
            <a:ln w="57150">
              <a:solidFill>
                <a:srgbClr val="DAC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68877BC8-3AA0-E01B-54CA-BA571F9E5ADF}"/>
                </a:ext>
              </a:extLst>
            </p:cNvPr>
            <p:cNvGrpSpPr/>
            <p:nvPr/>
          </p:nvGrpSpPr>
          <p:grpSpPr>
            <a:xfrm>
              <a:off x="1352550" y="2193083"/>
              <a:ext cx="1390650" cy="279400"/>
              <a:chOff x="1352550" y="2193083"/>
              <a:chExt cx="1390650" cy="279400"/>
            </a:xfrm>
          </p:grpSpPr>
          <p:cxnSp>
            <p:nvCxnSpPr>
              <p:cNvPr id="8" name="Gerader Verbinder 7">
                <a:extLst>
                  <a:ext uri="{FF2B5EF4-FFF2-40B4-BE49-F238E27FC236}">
                    <a16:creationId xmlns:a16="http://schemas.microsoft.com/office/drawing/2014/main" id="{0011E7C5-16B2-C347-4E27-EC36BFC63CA2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Gerader Verbinder 8">
                <a:extLst>
                  <a:ext uri="{FF2B5EF4-FFF2-40B4-BE49-F238E27FC236}">
                    <a16:creationId xmlns:a16="http://schemas.microsoft.com/office/drawing/2014/main" id="{25F5794A-F61B-BCCA-C81C-3BF239B2216A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Gerader Verbinder 9">
                <a:extLst>
                  <a:ext uri="{FF2B5EF4-FFF2-40B4-BE49-F238E27FC236}">
                    <a16:creationId xmlns:a16="http://schemas.microsoft.com/office/drawing/2014/main" id="{135874F6-BB9D-C5FC-15DF-D7DE15EC249F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Gerader Verbinder 10">
                <a:extLst>
                  <a:ext uri="{FF2B5EF4-FFF2-40B4-BE49-F238E27FC236}">
                    <a16:creationId xmlns:a16="http://schemas.microsoft.com/office/drawing/2014/main" id="{0EAF4A2A-F804-23EC-E286-2D983EF178E0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Gerader Verbinder 11">
                <a:extLst>
                  <a:ext uri="{FF2B5EF4-FFF2-40B4-BE49-F238E27FC236}">
                    <a16:creationId xmlns:a16="http://schemas.microsoft.com/office/drawing/2014/main" id="{C0C09E66-9EDC-755F-F5BC-823D5F9BB9FA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Gerader Verbinder 12">
                <a:extLst>
                  <a:ext uri="{FF2B5EF4-FFF2-40B4-BE49-F238E27FC236}">
                    <a16:creationId xmlns:a16="http://schemas.microsoft.com/office/drawing/2014/main" id="{F9D4BC99-C130-35D6-8CA2-A5BA3B6C9E28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Gerader Verbinder 13">
                <a:extLst>
                  <a:ext uri="{FF2B5EF4-FFF2-40B4-BE49-F238E27FC236}">
                    <a16:creationId xmlns:a16="http://schemas.microsoft.com/office/drawing/2014/main" id="{9DB4A223-E5B1-2301-B311-50A6D9A40BE4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Gerader Verbinder 14">
                <a:extLst>
                  <a:ext uri="{FF2B5EF4-FFF2-40B4-BE49-F238E27FC236}">
                    <a16:creationId xmlns:a16="http://schemas.microsoft.com/office/drawing/2014/main" id="{88ED7247-AB93-7627-73E9-7A8A01210F0F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Gerader Verbinder 15">
                <a:extLst>
                  <a:ext uri="{FF2B5EF4-FFF2-40B4-BE49-F238E27FC236}">
                    <a16:creationId xmlns:a16="http://schemas.microsoft.com/office/drawing/2014/main" id="{23853190-81E5-198E-2338-AA837A104F16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A7F34C72-A65F-C4A9-B369-C53C02620395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Gerader Verbinder 17">
                <a:extLst>
                  <a:ext uri="{FF2B5EF4-FFF2-40B4-BE49-F238E27FC236}">
                    <a16:creationId xmlns:a16="http://schemas.microsoft.com/office/drawing/2014/main" id="{1B6EBAE1-193B-F73D-2EFB-54F30253ED48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2471BD81-DF8E-5129-339C-6FF9FF5CBB05}"/>
                </a:ext>
              </a:extLst>
            </p:cNvPr>
            <p:cNvGrpSpPr/>
            <p:nvPr/>
          </p:nvGrpSpPr>
          <p:grpSpPr>
            <a:xfrm>
              <a:off x="2877652" y="2193083"/>
              <a:ext cx="1390650" cy="279400"/>
              <a:chOff x="1352550" y="2193083"/>
              <a:chExt cx="1390650" cy="279400"/>
            </a:xfrm>
          </p:grpSpPr>
          <p:cxnSp>
            <p:nvCxnSpPr>
              <p:cNvPr id="21" name="Gerader Verbinder 20">
                <a:extLst>
                  <a:ext uri="{FF2B5EF4-FFF2-40B4-BE49-F238E27FC236}">
                    <a16:creationId xmlns:a16="http://schemas.microsoft.com/office/drawing/2014/main" id="{1A0BD770-58C6-B11B-5B61-7DC65F1A96B8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C00E7F4A-1326-0E4E-D118-C7B82AC2CA8F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r Verbinder 22">
                <a:extLst>
                  <a:ext uri="{FF2B5EF4-FFF2-40B4-BE49-F238E27FC236}">
                    <a16:creationId xmlns:a16="http://schemas.microsoft.com/office/drawing/2014/main" id="{BB9C11CD-D8A1-1AA8-09B9-D40CDE3E4633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CBA4344C-A637-1D21-83EB-7068E87F18FE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r Verbinder 24">
                <a:extLst>
                  <a:ext uri="{FF2B5EF4-FFF2-40B4-BE49-F238E27FC236}">
                    <a16:creationId xmlns:a16="http://schemas.microsoft.com/office/drawing/2014/main" id="{1C59747B-A383-A5DF-08D9-5EAD7CA043F0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r Verbinder 25">
                <a:extLst>
                  <a:ext uri="{FF2B5EF4-FFF2-40B4-BE49-F238E27FC236}">
                    <a16:creationId xmlns:a16="http://schemas.microsoft.com/office/drawing/2014/main" id="{07690632-72D3-14D2-FC91-F60F2BB3084B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502E47E1-C73F-1D41-6964-74C315D08F55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r Verbinder 27">
                <a:extLst>
                  <a:ext uri="{FF2B5EF4-FFF2-40B4-BE49-F238E27FC236}">
                    <a16:creationId xmlns:a16="http://schemas.microsoft.com/office/drawing/2014/main" id="{DE857D7E-D7FE-22D6-4C4F-B5BD8AEC1368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95A5245B-4096-6927-B85D-65CC96E0D640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Gerader Verbinder 29">
                <a:extLst>
                  <a:ext uri="{FF2B5EF4-FFF2-40B4-BE49-F238E27FC236}">
                    <a16:creationId xmlns:a16="http://schemas.microsoft.com/office/drawing/2014/main" id="{B2B633CC-8AAA-0991-37F7-EA840B5E3A03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Gerader Verbinder 30">
                <a:extLst>
                  <a:ext uri="{FF2B5EF4-FFF2-40B4-BE49-F238E27FC236}">
                    <a16:creationId xmlns:a16="http://schemas.microsoft.com/office/drawing/2014/main" id="{6B867AA0-5EC5-9C40-CC72-D7BAD80DB40D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uppieren 31">
              <a:extLst>
                <a:ext uri="{FF2B5EF4-FFF2-40B4-BE49-F238E27FC236}">
                  <a16:creationId xmlns:a16="http://schemas.microsoft.com/office/drawing/2014/main" id="{EF9A3CAB-8B6B-32F9-D6A3-509266EAFC51}"/>
                </a:ext>
              </a:extLst>
            </p:cNvPr>
            <p:cNvGrpSpPr/>
            <p:nvPr/>
          </p:nvGrpSpPr>
          <p:grpSpPr>
            <a:xfrm>
              <a:off x="4408002" y="2167683"/>
              <a:ext cx="1390650" cy="279400"/>
              <a:chOff x="1352550" y="2193083"/>
              <a:chExt cx="1390650" cy="279400"/>
            </a:xfrm>
          </p:grpSpPr>
          <p:cxnSp>
            <p:nvCxnSpPr>
              <p:cNvPr id="33" name="Gerader Verbinder 32">
                <a:extLst>
                  <a:ext uri="{FF2B5EF4-FFF2-40B4-BE49-F238E27FC236}">
                    <a16:creationId xmlns:a16="http://schemas.microsoft.com/office/drawing/2014/main" id="{31D6382F-F0D5-28FA-C9DD-07B6C3EEAE87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r Verbinder 33">
                <a:extLst>
                  <a:ext uri="{FF2B5EF4-FFF2-40B4-BE49-F238E27FC236}">
                    <a16:creationId xmlns:a16="http://schemas.microsoft.com/office/drawing/2014/main" id="{2DB1D8F6-7246-373D-9DFD-E96C07A65722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Gerader Verbinder 34">
                <a:extLst>
                  <a:ext uri="{FF2B5EF4-FFF2-40B4-BE49-F238E27FC236}">
                    <a16:creationId xmlns:a16="http://schemas.microsoft.com/office/drawing/2014/main" id="{98A986CA-65B1-25CC-2881-2BD9C770DFB8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Gerader Verbinder 35">
                <a:extLst>
                  <a:ext uri="{FF2B5EF4-FFF2-40B4-BE49-F238E27FC236}">
                    <a16:creationId xmlns:a16="http://schemas.microsoft.com/office/drawing/2014/main" id="{BEB5006F-4F73-3DE9-BCD0-854963CC6BBA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Gerader Verbinder 36">
                <a:extLst>
                  <a:ext uri="{FF2B5EF4-FFF2-40B4-BE49-F238E27FC236}">
                    <a16:creationId xmlns:a16="http://schemas.microsoft.com/office/drawing/2014/main" id="{F2C73C25-7332-828E-8B54-0C44D4185F9F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r Verbinder 37">
                <a:extLst>
                  <a:ext uri="{FF2B5EF4-FFF2-40B4-BE49-F238E27FC236}">
                    <a16:creationId xmlns:a16="http://schemas.microsoft.com/office/drawing/2014/main" id="{F995DEE8-B11B-0D8A-E41C-23B850233655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r Verbinder 38">
                <a:extLst>
                  <a:ext uri="{FF2B5EF4-FFF2-40B4-BE49-F238E27FC236}">
                    <a16:creationId xmlns:a16="http://schemas.microsoft.com/office/drawing/2014/main" id="{F50E7A85-A1C1-F4D5-6D2E-0E648D1B7A31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Gerader Verbinder 39">
                <a:extLst>
                  <a:ext uri="{FF2B5EF4-FFF2-40B4-BE49-F238E27FC236}">
                    <a16:creationId xmlns:a16="http://schemas.microsoft.com/office/drawing/2014/main" id="{AFE67321-8BDC-4E0E-5535-D5FF6013FFB2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r Verbinder 40">
                <a:extLst>
                  <a:ext uri="{FF2B5EF4-FFF2-40B4-BE49-F238E27FC236}">
                    <a16:creationId xmlns:a16="http://schemas.microsoft.com/office/drawing/2014/main" id="{EBB3F55A-D26C-FE63-EEF5-ABE6A5ECD48A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Gerader Verbinder 41">
                <a:extLst>
                  <a:ext uri="{FF2B5EF4-FFF2-40B4-BE49-F238E27FC236}">
                    <a16:creationId xmlns:a16="http://schemas.microsoft.com/office/drawing/2014/main" id="{9BA15786-2493-B5A8-C208-793941D24368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Gerader Verbinder 42">
                <a:extLst>
                  <a:ext uri="{FF2B5EF4-FFF2-40B4-BE49-F238E27FC236}">
                    <a16:creationId xmlns:a16="http://schemas.microsoft.com/office/drawing/2014/main" id="{D45525EF-AE1E-4BF7-C91A-C913B10AC5E1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CF8CD780-26EF-F527-9804-FAD79A0D0CB5}"/>
                </a:ext>
              </a:extLst>
            </p:cNvPr>
            <p:cNvGrpSpPr/>
            <p:nvPr/>
          </p:nvGrpSpPr>
          <p:grpSpPr>
            <a:xfrm>
              <a:off x="5939454" y="2167683"/>
              <a:ext cx="1390650" cy="279400"/>
              <a:chOff x="1352550" y="2193083"/>
              <a:chExt cx="1390650" cy="279400"/>
            </a:xfrm>
          </p:grpSpPr>
          <p:cxnSp>
            <p:nvCxnSpPr>
              <p:cNvPr id="45" name="Gerader Verbinder 44">
                <a:extLst>
                  <a:ext uri="{FF2B5EF4-FFF2-40B4-BE49-F238E27FC236}">
                    <a16:creationId xmlns:a16="http://schemas.microsoft.com/office/drawing/2014/main" id="{C27E1F75-7EFA-B591-5501-7380A5D56E44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Gerader Verbinder 45">
                <a:extLst>
                  <a:ext uri="{FF2B5EF4-FFF2-40B4-BE49-F238E27FC236}">
                    <a16:creationId xmlns:a16="http://schemas.microsoft.com/office/drawing/2014/main" id="{F736B2CA-72E2-D2BC-82F1-944402D1BA55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Gerader Verbinder 46">
                <a:extLst>
                  <a:ext uri="{FF2B5EF4-FFF2-40B4-BE49-F238E27FC236}">
                    <a16:creationId xmlns:a16="http://schemas.microsoft.com/office/drawing/2014/main" id="{F0CC9BA0-EA04-5906-16C8-811C9E7D5A71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Gerader Verbinder 47">
                <a:extLst>
                  <a:ext uri="{FF2B5EF4-FFF2-40B4-BE49-F238E27FC236}">
                    <a16:creationId xmlns:a16="http://schemas.microsoft.com/office/drawing/2014/main" id="{B14B409A-1544-D020-D110-249C5C6B29CF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Gerader Verbinder 48">
                <a:extLst>
                  <a:ext uri="{FF2B5EF4-FFF2-40B4-BE49-F238E27FC236}">
                    <a16:creationId xmlns:a16="http://schemas.microsoft.com/office/drawing/2014/main" id="{DE4615E6-F1FB-8FD4-4199-49D890D0F87D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Gerader Verbinder 49">
                <a:extLst>
                  <a:ext uri="{FF2B5EF4-FFF2-40B4-BE49-F238E27FC236}">
                    <a16:creationId xmlns:a16="http://schemas.microsoft.com/office/drawing/2014/main" id="{202294B8-A3C0-3E0C-62E3-7C6D42761930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Gerader Verbinder 50">
                <a:extLst>
                  <a:ext uri="{FF2B5EF4-FFF2-40B4-BE49-F238E27FC236}">
                    <a16:creationId xmlns:a16="http://schemas.microsoft.com/office/drawing/2014/main" id="{9BC250FB-4FA1-04DA-C1CC-FECB59AD9346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Gerader Verbinder 51">
                <a:extLst>
                  <a:ext uri="{FF2B5EF4-FFF2-40B4-BE49-F238E27FC236}">
                    <a16:creationId xmlns:a16="http://schemas.microsoft.com/office/drawing/2014/main" id="{FF724099-F506-4CDD-C59F-E54FAF4D7F8D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Gerader Verbinder 52">
                <a:extLst>
                  <a:ext uri="{FF2B5EF4-FFF2-40B4-BE49-F238E27FC236}">
                    <a16:creationId xmlns:a16="http://schemas.microsoft.com/office/drawing/2014/main" id="{F57063A5-195A-E76B-C50D-D334BA41C014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Gerader Verbinder 53">
                <a:extLst>
                  <a:ext uri="{FF2B5EF4-FFF2-40B4-BE49-F238E27FC236}">
                    <a16:creationId xmlns:a16="http://schemas.microsoft.com/office/drawing/2014/main" id="{6FBA6490-11E9-6A04-7282-1CD643AD1847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Gerader Verbinder 54">
                <a:extLst>
                  <a:ext uri="{FF2B5EF4-FFF2-40B4-BE49-F238E27FC236}">
                    <a16:creationId xmlns:a16="http://schemas.microsoft.com/office/drawing/2014/main" id="{881D8080-1452-8750-59CA-A383F0DE64CA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A999C6C-D8B1-59B6-4966-96DEE45CB697}"/>
              </a:ext>
            </a:extLst>
          </p:cNvPr>
          <p:cNvGrpSpPr/>
          <p:nvPr/>
        </p:nvGrpSpPr>
        <p:grpSpPr>
          <a:xfrm>
            <a:off x="2124075" y="3336906"/>
            <a:ext cx="1262897" cy="1598930"/>
            <a:chOff x="2124075" y="3336906"/>
            <a:chExt cx="1262897" cy="1598930"/>
          </a:xfrm>
        </p:grpSpPr>
        <p:grpSp>
          <p:nvGrpSpPr>
            <p:cNvPr id="91" name="Gruppieren 90">
              <a:extLst>
                <a:ext uri="{FF2B5EF4-FFF2-40B4-BE49-F238E27FC236}">
                  <a16:creationId xmlns:a16="http://schemas.microsoft.com/office/drawing/2014/main" id="{80B83938-6197-308E-739C-130DBBD1E792}"/>
                </a:ext>
              </a:extLst>
            </p:cNvPr>
            <p:cNvGrpSpPr/>
            <p:nvPr/>
          </p:nvGrpSpPr>
          <p:grpSpPr>
            <a:xfrm>
              <a:off x="2124075" y="4047471"/>
              <a:ext cx="1238250" cy="888365"/>
              <a:chOff x="3477761" y="4101782"/>
              <a:chExt cx="1238250" cy="888365"/>
            </a:xfrm>
          </p:grpSpPr>
          <p:grpSp>
            <p:nvGrpSpPr>
              <p:cNvPr id="72" name="Gruppieren 71">
                <a:extLst>
                  <a:ext uri="{FF2B5EF4-FFF2-40B4-BE49-F238E27FC236}">
                    <a16:creationId xmlns:a16="http://schemas.microsoft.com/office/drawing/2014/main" id="{81EF9921-6105-0210-7025-1FD29BF70E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3650914" y="4086225"/>
                <a:ext cx="888365" cy="919480"/>
                <a:chOff x="6265" y="5207"/>
                <a:chExt cx="1399" cy="1448"/>
              </a:xfrm>
            </p:grpSpPr>
            <p:grpSp>
              <p:nvGrpSpPr>
                <p:cNvPr id="73" name="Group 6">
                  <a:extLst>
                    <a:ext uri="{FF2B5EF4-FFF2-40B4-BE49-F238E27FC236}">
                      <a16:creationId xmlns:a16="http://schemas.microsoft.com/office/drawing/2014/main" id="{3A55B44B-E867-818D-4F74-75044E6737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69" y="5612"/>
                  <a:ext cx="1130" cy="285"/>
                  <a:chOff x="6269" y="5612"/>
                  <a:chExt cx="1130" cy="285"/>
                </a:xfrm>
              </p:grpSpPr>
              <p:sp>
                <p:nvSpPr>
                  <p:cNvPr id="83" name="Rectangle 7">
                    <a:extLst>
                      <a:ext uri="{FF2B5EF4-FFF2-40B4-BE49-F238E27FC236}">
                        <a16:creationId xmlns:a16="http://schemas.microsoft.com/office/drawing/2014/main" id="{4823C762-6FD7-8A72-8CAD-A469963089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9" y="5627"/>
                    <a:ext cx="1119" cy="270"/>
                  </a:xfrm>
                  <a:prstGeom prst="rect">
                    <a:avLst/>
                  </a:prstGeom>
                  <a:solidFill>
                    <a:srgbClr val="FF66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4" name="AutoShape 8">
                    <a:extLst>
                      <a:ext uri="{FF2B5EF4-FFF2-40B4-BE49-F238E27FC236}">
                        <a16:creationId xmlns:a16="http://schemas.microsoft.com/office/drawing/2014/main" id="{2665BA0B-B5C7-BAE8-E11D-0B7E996A77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 flipH="1">
                    <a:off x="7136" y="5618"/>
                    <a:ext cx="270" cy="25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74" name="Group 9">
                  <a:extLst>
                    <a:ext uri="{FF2B5EF4-FFF2-40B4-BE49-F238E27FC236}">
                      <a16:creationId xmlns:a16="http://schemas.microsoft.com/office/drawing/2014/main" id="{2F160EBE-1FE9-458D-1AE7-1FE789A270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74" y="5207"/>
                  <a:ext cx="1390" cy="272"/>
                  <a:chOff x="6274" y="5207"/>
                  <a:chExt cx="1390" cy="272"/>
                </a:xfrm>
              </p:grpSpPr>
              <p:sp>
                <p:nvSpPr>
                  <p:cNvPr id="81" name="Rectangle 10">
                    <a:extLst>
                      <a:ext uri="{FF2B5EF4-FFF2-40B4-BE49-F238E27FC236}">
                        <a16:creationId xmlns:a16="http://schemas.microsoft.com/office/drawing/2014/main" id="{D4523168-B1A4-4E09-32FE-14D2644DEA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74" y="5207"/>
                    <a:ext cx="1119" cy="270"/>
                  </a:xfrm>
                  <a:prstGeom prst="rect">
                    <a:avLst/>
                  </a:prstGeom>
                  <a:solidFill>
                    <a:srgbClr val="00B0F0"/>
                  </a:solidFill>
                  <a:ln w="9525">
                    <a:solidFill>
                      <a:srgbClr val="00B0F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2" name="AutoShape 11">
                    <a:extLst>
                      <a:ext uri="{FF2B5EF4-FFF2-40B4-BE49-F238E27FC236}">
                        <a16:creationId xmlns:a16="http://schemas.microsoft.com/office/drawing/2014/main" id="{4088CB44-ABC6-6E3B-2035-0A04179EB9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7401" y="5215"/>
                    <a:ext cx="270" cy="25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B0F0"/>
                  </a:solidFill>
                  <a:ln w="9525">
                    <a:solidFill>
                      <a:srgbClr val="00B0F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75" name="Group 12">
                  <a:extLst>
                    <a:ext uri="{FF2B5EF4-FFF2-40B4-BE49-F238E27FC236}">
                      <a16:creationId xmlns:a16="http://schemas.microsoft.com/office/drawing/2014/main" id="{98875BEF-093C-7F94-9702-60F721F8EE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65" y="5991"/>
                  <a:ext cx="1269" cy="275"/>
                  <a:chOff x="6265" y="5991"/>
                  <a:chExt cx="1269" cy="275"/>
                </a:xfrm>
              </p:grpSpPr>
              <p:sp>
                <p:nvSpPr>
                  <p:cNvPr id="79" name="Rectangle 13">
                    <a:extLst>
                      <a:ext uri="{FF2B5EF4-FFF2-40B4-BE49-F238E27FC236}">
                        <a16:creationId xmlns:a16="http://schemas.microsoft.com/office/drawing/2014/main" id="{1BA62FE6-83D1-71CB-6888-07D9EF2AE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5" y="5996"/>
                    <a:ext cx="1119" cy="27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0" name="Oval 14">
                    <a:extLst>
                      <a:ext uri="{FF2B5EF4-FFF2-40B4-BE49-F238E27FC236}">
                        <a16:creationId xmlns:a16="http://schemas.microsoft.com/office/drawing/2014/main" id="{860DA194-1544-08F2-381C-869C5B6FB9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76" y="5991"/>
                    <a:ext cx="258" cy="27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76" name="Group 15">
                  <a:extLst>
                    <a:ext uri="{FF2B5EF4-FFF2-40B4-BE49-F238E27FC236}">
                      <a16:creationId xmlns:a16="http://schemas.microsoft.com/office/drawing/2014/main" id="{3FE65ABC-C0E1-8596-B4D3-75DB173352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74" y="6378"/>
                  <a:ext cx="1243" cy="277"/>
                  <a:chOff x="6274" y="6378"/>
                  <a:chExt cx="1243" cy="277"/>
                </a:xfrm>
              </p:grpSpPr>
              <p:sp>
                <p:nvSpPr>
                  <p:cNvPr id="77" name="Rectangle 16">
                    <a:extLst>
                      <a:ext uri="{FF2B5EF4-FFF2-40B4-BE49-F238E27FC236}">
                        <a16:creationId xmlns:a16="http://schemas.microsoft.com/office/drawing/2014/main" id="{4D1DFA36-122B-28F0-EF5C-D555D349F6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74" y="6378"/>
                    <a:ext cx="1119" cy="270"/>
                  </a:xfrm>
                  <a:prstGeom prst="rect">
                    <a:avLst/>
                  </a:prstGeom>
                  <a:solidFill>
                    <a:srgbClr val="00B050"/>
                  </a:solidFill>
                  <a:ln w="9525">
                    <a:solidFill>
                      <a:srgbClr val="00B05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8" name="Oval 17">
                    <a:extLst>
                      <a:ext uri="{FF2B5EF4-FFF2-40B4-BE49-F238E27FC236}">
                        <a16:creationId xmlns:a16="http://schemas.microsoft.com/office/drawing/2014/main" id="{BEA3A3F4-7678-1A5C-DFC1-CD343EF004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59" y="6385"/>
                    <a:ext cx="258" cy="27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</p:grpSp>
          <p:cxnSp>
            <p:nvCxnSpPr>
              <p:cNvPr id="86" name="Gerader Verbinder 85">
                <a:extLst>
                  <a:ext uri="{FF2B5EF4-FFF2-40B4-BE49-F238E27FC236}">
                    <a16:creationId xmlns:a16="http://schemas.microsoft.com/office/drawing/2014/main" id="{37D732EF-3A28-CBD2-B5C5-93C94AF5B0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7761" y="4976043"/>
                <a:ext cx="1238250" cy="0"/>
              </a:xfrm>
              <a:prstGeom prst="line">
                <a:avLst/>
              </a:prstGeom>
              <a:ln w="76200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Gruppieren 89">
              <a:extLst>
                <a:ext uri="{FF2B5EF4-FFF2-40B4-BE49-F238E27FC236}">
                  <a16:creationId xmlns:a16="http://schemas.microsoft.com/office/drawing/2014/main" id="{4719EA0F-CA17-9A04-82F4-98C578BAD684}"/>
                </a:ext>
              </a:extLst>
            </p:cNvPr>
            <p:cNvGrpSpPr/>
            <p:nvPr/>
          </p:nvGrpSpPr>
          <p:grpSpPr>
            <a:xfrm>
              <a:off x="2148722" y="3336906"/>
              <a:ext cx="1238250" cy="889633"/>
              <a:chOff x="3493602" y="3329940"/>
              <a:chExt cx="1238250" cy="889633"/>
            </a:xfrm>
          </p:grpSpPr>
          <p:grpSp>
            <p:nvGrpSpPr>
              <p:cNvPr id="60" name="Group 6">
                <a:extLst>
                  <a:ext uri="{FF2B5EF4-FFF2-40B4-BE49-F238E27FC236}">
                    <a16:creationId xmlns:a16="http://schemas.microsoft.com/office/drawing/2014/main" id="{24A13888-796F-5664-1478-B70E44A3DC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3366097" y="3598227"/>
                <a:ext cx="717550" cy="180975"/>
                <a:chOff x="6269" y="5612"/>
                <a:chExt cx="1130" cy="285"/>
              </a:xfrm>
            </p:grpSpPr>
            <p:sp>
              <p:nvSpPr>
                <p:cNvPr id="70" name="Rectangle 7">
                  <a:extLst>
                    <a:ext uri="{FF2B5EF4-FFF2-40B4-BE49-F238E27FC236}">
                      <a16:creationId xmlns:a16="http://schemas.microsoft.com/office/drawing/2014/main" id="{BA634322-0887-CE66-9AD3-8A7C7A697C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69" y="5627"/>
                  <a:ext cx="1119" cy="270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71" name="AutoShape 8">
                  <a:extLst>
                    <a:ext uri="{FF2B5EF4-FFF2-40B4-BE49-F238E27FC236}">
                      <a16:creationId xmlns:a16="http://schemas.microsoft.com/office/drawing/2014/main" id="{86168943-5AE6-2F28-360D-5E24FC1EB0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7136" y="5618"/>
                  <a:ext cx="270" cy="25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61" name="Group 9">
                <a:extLst>
                  <a:ext uri="{FF2B5EF4-FFF2-40B4-BE49-F238E27FC236}">
                    <a16:creationId xmlns:a16="http://schemas.microsoft.com/office/drawing/2014/main" id="{C2672F04-0BE5-9980-362A-3D5CAD7258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3532467" y="3691888"/>
                <a:ext cx="882650" cy="172720"/>
                <a:chOff x="6274" y="5207"/>
                <a:chExt cx="1390" cy="272"/>
              </a:xfrm>
            </p:grpSpPr>
            <p:sp>
              <p:nvSpPr>
                <p:cNvPr id="68" name="Rectangle 10">
                  <a:extLst>
                    <a:ext uri="{FF2B5EF4-FFF2-40B4-BE49-F238E27FC236}">
                      <a16:creationId xmlns:a16="http://schemas.microsoft.com/office/drawing/2014/main" id="{274B4906-F9A9-AEE9-3280-704AA7E21C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4" y="5207"/>
                  <a:ext cx="1119" cy="270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solidFill>
                    <a:srgbClr val="00B0F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69" name="AutoShape 11">
                  <a:extLst>
                    <a:ext uri="{FF2B5EF4-FFF2-40B4-BE49-F238E27FC236}">
                      <a16:creationId xmlns:a16="http://schemas.microsoft.com/office/drawing/2014/main" id="{7F60F1E4-9605-FAC4-A956-18DFBE4117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7401" y="5215"/>
                  <a:ext cx="270" cy="25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B0F0"/>
                </a:solidFill>
                <a:ln w="9525">
                  <a:solidFill>
                    <a:srgbClr val="00B0F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62" name="Group 12">
                <a:extLst>
                  <a:ext uri="{FF2B5EF4-FFF2-40B4-BE49-F238E27FC236}">
                    <a16:creationId xmlns:a16="http://schemas.microsoft.com/office/drawing/2014/main" id="{653810DA-23C3-F9E2-B7C4-E10750911A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4069847" y="3646484"/>
                <a:ext cx="805815" cy="174625"/>
                <a:chOff x="6265" y="5991"/>
                <a:chExt cx="1269" cy="275"/>
              </a:xfrm>
            </p:grpSpPr>
            <p:sp>
              <p:nvSpPr>
                <p:cNvPr id="66" name="Rectangle 13">
                  <a:extLst>
                    <a:ext uri="{FF2B5EF4-FFF2-40B4-BE49-F238E27FC236}">
                      <a16:creationId xmlns:a16="http://schemas.microsoft.com/office/drawing/2014/main" id="{50AD7A02-5D5E-BCA7-ABA3-D1C3ABEC73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65" y="5996"/>
                  <a:ext cx="1119" cy="27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67" name="Oval 14">
                  <a:extLst>
                    <a:ext uri="{FF2B5EF4-FFF2-40B4-BE49-F238E27FC236}">
                      <a16:creationId xmlns:a16="http://schemas.microsoft.com/office/drawing/2014/main" id="{C15ACA35-38A5-43B5-4482-76475286BC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76" y="5991"/>
                  <a:ext cx="258" cy="27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63" name="Group 15">
                <a:extLst>
                  <a:ext uri="{FF2B5EF4-FFF2-40B4-BE49-F238E27FC236}">
                    <a16:creationId xmlns:a16="http://schemas.microsoft.com/office/drawing/2014/main" id="{FE497102-2F12-AFA9-FB20-C00510496B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3822047" y="3641404"/>
                <a:ext cx="789305" cy="175895"/>
                <a:chOff x="6274" y="6378"/>
                <a:chExt cx="1243" cy="277"/>
              </a:xfrm>
            </p:grpSpPr>
            <p:sp>
              <p:nvSpPr>
                <p:cNvPr id="64" name="Rectangle 16">
                  <a:extLst>
                    <a:ext uri="{FF2B5EF4-FFF2-40B4-BE49-F238E27FC236}">
                      <a16:creationId xmlns:a16="http://schemas.microsoft.com/office/drawing/2014/main" id="{7871B226-A94D-8C52-6A22-6BD7FD3F72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4" y="6378"/>
                  <a:ext cx="1119" cy="270"/>
                </a:xfrm>
                <a:prstGeom prst="rect">
                  <a:avLst/>
                </a:prstGeom>
                <a:solidFill>
                  <a:srgbClr val="00B050"/>
                </a:solidFill>
                <a:ln w="9525">
                  <a:solidFill>
                    <a:srgbClr val="00B05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65" name="Oval 17">
                  <a:extLst>
                    <a:ext uri="{FF2B5EF4-FFF2-40B4-BE49-F238E27FC236}">
                      <a16:creationId xmlns:a16="http://schemas.microsoft.com/office/drawing/2014/main" id="{1AA6DE2A-BF0C-A9FF-F2FB-CD9285006C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59" y="6385"/>
                  <a:ext cx="258" cy="27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cxnSp>
            <p:nvCxnSpPr>
              <p:cNvPr id="89" name="Gerader Verbinder 88">
                <a:extLst>
                  <a:ext uri="{FF2B5EF4-FFF2-40B4-BE49-F238E27FC236}">
                    <a16:creationId xmlns:a16="http://schemas.microsoft.com/office/drawing/2014/main" id="{C3B38BFE-5A47-5A88-AC02-BE2FCD64AA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3602" y="3362005"/>
                <a:ext cx="1238250" cy="0"/>
              </a:xfrm>
              <a:prstGeom prst="line">
                <a:avLst/>
              </a:prstGeom>
              <a:ln w="76200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feld 6">
            <a:extLst>
              <a:ext uri="{FF2B5EF4-FFF2-40B4-BE49-F238E27FC236}">
                <a16:creationId xmlns:a16="http://schemas.microsoft.com/office/drawing/2014/main" id="{E2DA2529-2087-65CA-7F28-78D35D50E9B0}"/>
              </a:ext>
            </a:extLst>
          </p:cNvPr>
          <p:cNvSpPr txBox="1"/>
          <p:nvPr/>
        </p:nvSpPr>
        <p:spPr>
          <a:xfrm>
            <a:off x="1181208" y="606473"/>
            <a:ext cx="91791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70C0"/>
                </a:solidFill>
              </a:rPr>
              <a:t>Info: Die DNA liegt als Doppelstrang vor. In ihm ist die Information für die Bauanleitung von Proteinen verschlüsselt. 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2B97B876-A168-7EA4-8511-3C0A8DD79323}"/>
              </a:ext>
            </a:extLst>
          </p:cNvPr>
          <p:cNvSpPr txBox="1"/>
          <p:nvPr/>
        </p:nvSpPr>
        <p:spPr>
          <a:xfrm>
            <a:off x="3968812" y="3103472"/>
            <a:ext cx="56349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70C0"/>
                </a:solidFill>
              </a:rPr>
              <a:t>Betrachtet man ihn genauer, wird deutlich, dass sich komplementäre Basen gegenüber stehen (Adenin und </a:t>
            </a:r>
            <a:r>
              <a:rPr lang="de-DE" sz="2800" dirty="0" err="1">
                <a:solidFill>
                  <a:srgbClr val="0070C0"/>
                </a:solidFill>
              </a:rPr>
              <a:t>Thymin</a:t>
            </a:r>
            <a:r>
              <a:rPr lang="de-DE" sz="2800" dirty="0">
                <a:solidFill>
                  <a:srgbClr val="0070C0"/>
                </a:solidFill>
              </a:rPr>
              <a:t> bzw. Cytosin und Guanin werden zusammengehalten). Damit ist die Information der DNA doppelt vorhanden-</a:t>
            </a:r>
          </a:p>
        </p:txBody>
      </p:sp>
    </p:spTree>
    <p:extLst>
      <p:ext uri="{BB962C8B-B14F-4D97-AF65-F5344CB8AC3E}">
        <p14:creationId xmlns:p14="http://schemas.microsoft.com/office/powerpoint/2010/main" val="408370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ruppieren 158">
            <a:extLst>
              <a:ext uri="{FF2B5EF4-FFF2-40B4-BE49-F238E27FC236}">
                <a16:creationId xmlns:a16="http://schemas.microsoft.com/office/drawing/2014/main" id="{96FB8AEB-EBC9-D3C7-5CFA-6623CA8F8C9F}"/>
              </a:ext>
            </a:extLst>
          </p:cNvPr>
          <p:cNvGrpSpPr/>
          <p:nvPr/>
        </p:nvGrpSpPr>
        <p:grpSpPr>
          <a:xfrm>
            <a:off x="1205330" y="2306308"/>
            <a:ext cx="6213540" cy="165739"/>
            <a:chOff x="1205330" y="2306743"/>
            <a:chExt cx="6213540" cy="165739"/>
          </a:xfrm>
        </p:grpSpPr>
        <p:cxnSp>
          <p:nvCxnSpPr>
            <p:cNvPr id="6" name="Gerader Verbinder 5">
              <a:extLst>
                <a:ext uri="{FF2B5EF4-FFF2-40B4-BE49-F238E27FC236}">
                  <a16:creationId xmlns:a16="http://schemas.microsoft.com/office/drawing/2014/main" id="{58B9D69B-2C3C-711C-366E-B0EC4770F338}"/>
                </a:ext>
              </a:extLst>
            </p:cNvPr>
            <p:cNvCxnSpPr>
              <a:cxnSpLocks/>
            </p:cNvCxnSpPr>
            <p:nvPr/>
          </p:nvCxnSpPr>
          <p:spPr>
            <a:xfrm>
              <a:off x="1205330" y="2447083"/>
              <a:ext cx="6213540" cy="0"/>
            </a:xfrm>
            <a:prstGeom prst="line">
              <a:avLst/>
            </a:prstGeom>
            <a:ln w="57150">
              <a:solidFill>
                <a:srgbClr val="DAC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68877BC8-3AA0-E01B-54CA-BA571F9E5ADF}"/>
                </a:ext>
              </a:extLst>
            </p:cNvPr>
            <p:cNvGrpSpPr/>
            <p:nvPr/>
          </p:nvGrpSpPr>
          <p:grpSpPr>
            <a:xfrm>
              <a:off x="1335570" y="2332143"/>
              <a:ext cx="1390650" cy="140339"/>
              <a:chOff x="1352550" y="2193083"/>
              <a:chExt cx="1390650" cy="279400"/>
            </a:xfrm>
          </p:grpSpPr>
          <p:cxnSp>
            <p:nvCxnSpPr>
              <p:cNvPr id="8" name="Gerader Verbinder 7">
                <a:extLst>
                  <a:ext uri="{FF2B5EF4-FFF2-40B4-BE49-F238E27FC236}">
                    <a16:creationId xmlns:a16="http://schemas.microsoft.com/office/drawing/2014/main" id="{0011E7C5-16B2-C347-4E27-EC36BFC63CA2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Gerader Verbinder 8">
                <a:extLst>
                  <a:ext uri="{FF2B5EF4-FFF2-40B4-BE49-F238E27FC236}">
                    <a16:creationId xmlns:a16="http://schemas.microsoft.com/office/drawing/2014/main" id="{25F5794A-F61B-BCCA-C81C-3BF239B2216A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Gerader Verbinder 9">
                <a:extLst>
                  <a:ext uri="{FF2B5EF4-FFF2-40B4-BE49-F238E27FC236}">
                    <a16:creationId xmlns:a16="http://schemas.microsoft.com/office/drawing/2014/main" id="{135874F6-BB9D-C5FC-15DF-D7DE15EC249F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Gerader Verbinder 10">
                <a:extLst>
                  <a:ext uri="{FF2B5EF4-FFF2-40B4-BE49-F238E27FC236}">
                    <a16:creationId xmlns:a16="http://schemas.microsoft.com/office/drawing/2014/main" id="{0EAF4A2A-F804-23EC-E286-2D983EF178E0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Gerader Verbinder 11">
                <a:extLst>
                  <a:ext uri="{FF2B5EF4-FFF2-40B4-BE49-F238E27FC236}">
                    <a16:creationId xmlns:a16="http://schemas.microsoft.com/office/drawing/2014/main" id="{C0C09E66-9EDC-755F-F5BC-823D5F9BB9FA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Gerader Verbinder 12">
                <a:extLst>
                  <a:ext uri="{FF2B5EF4-FFF2-40B4-BE49-F238E27FC236}">
                    <a16:creationId xmlns:a16="http://schemas.microsoft.com/office/drawing/2014/main" id="{F9D4BC99-C130-35D6-8CA2-A5BA3B6C9E28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Gerader Verbinder 13">
                <a:extLst>
                  <a:ext uri="{FF2B5EF4-FFF2-40B4-BE49-F238E27FC236}">
                    <a16:creationId xmlns:a16="http://schemas.microsoft.com/office/drawing/2014/main" id="{9DB4A223-E5B1-2301-B311-50A6D9A40BE4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Gerader Verbinder 14">
                <a:extLst>
                  <a:ext uri="{FF2B5EF4-FFF2-40B4-BE49-F238E27FC236}">
                    <a16:creationId xmlns:a16="http://schemas.microsoft.com/office/drawing/2014/main" id="{88ED7247-AB93-7627-73E9-7A8A01210F0F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Gerader Verbinder 15">
                <a:extLst>
                  <a:ext uri="{FF2B5EF4-FFF2-40B4-BE49-F238E27FC236}">
                    <a16:creationId xmlns:a16="http://schemas.microsoft.com/office/drawing/2014/main" id="{23853190-81E5-198E-2338-AA837A104F16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A7F34C72-A65F-C4A9-B369-C53C02620395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Gerader Verbinder 17">
                <a:extLst>
                  <a:ext uri="{FF2B5EF4-FFF2-40B4-BE49-F238E27FC236}">
                    <a16:creationId xmlns:a16="http://schemas.microsoft.com/office/drawing/2014/main" id="{1B6EBAE1-193B-F73D-2EFB-54F30253ED48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2471BD81-DF8E-5129-339C-6FF9FF5CBB05}"/>
                </a:ext>
              </a:extLst>
            </p:cNvPr>
            <p:cNvGrpSpPr/>
            <p:nvPr/>
          </p:nvGrpSpPr>
          <p:grpSpPr>
            <a:xfrm>
              <a:off x="2860672" y="2332143"/>
              <a:ext cx="1390650" cy="140339"/>
              <a:chOff x="1352550" y="2193083"/>
              <a:chExt cx="1390650" cy="279400"/>
            </a:xfrm>
          </p:grpSpPr>
          <p:cxnSp>
            <p:nvCxnSpPr>
              <p:cNvPr id="21" name="Gerader Verbinder 20">
                <a:extLst>
                  <a:ext uri="{FF2B5EF4-FFF2-40B4-BE49-F238E27FC236}">
                    <a16:creationId xmlns:a16="http://schemas.microsoft.com/office/drawing/2014/main" id="{1A0BD770-58C6-B11B-5B61-7DC65F1A96B8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C00E7F4A-1326-0E4E-D118-C7B82AC2CA8F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r Verbinder 22">
                <a:extLst>
                  <a:ext uri="{FF2B5EF4-FFF2-40B4-BE49-F238E27FC236}">
                    <a16:creationId xmlns:a16="http://schemas.microsoft.com/office/drawing/2014/main" id="{BB9C11CD-D8A1-1AA8-09B9-D40CDE3E4633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CBA4344C-A637-1D21-83EB-7068E87F18FE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r Verbinder 24">
                <a:extLst>
                  <a:ext uri="{FF2B5EF4-FFF2-40B4-BE49-F238E27FC236}">
                    <a16:creationId xmlns:a16="http://schemas.microsoft.com/office/drawing/2014/main" id="{1C59747B-A383-A5DF-08D9-5EAD7CA043F0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r Verbinder 25">
                <a:extLst>
                  <a:ext uri="{FF2B5EF4-FFF2-40B4-BE49-F238E27FC236}">
                    <a16:creationId xmlns:a16="http://schemas.microsoft.com/office/drawing/2014/main" id="{07690632-72D3-14D2-FC91-F60F2BB3084B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502E47E1-C73F-1D41-6964-74C315D08F55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r Verbinder 27">
                <a:extLst>
                  <a:ext uri="{FF2B5EF4-FFF2-40B4-BE49-F238E27FC236}">
                    <a16:creationId xmlns:a16="http://schemas.microsoft.com/office/drawing/2014/main" id="{DE857D7E-D7FE-22D6-4C4F-B5BD8AEC1368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95A5245B-4096-6927-B85D-65CC96E0D640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Gerader Verbinder 29">
                <a:extLst>
                  <a:ext uri="{FF2B5EF4-FFF2-40B4-BE49-F238E27FC236}">
                    <a16:creationId xmlns:a16="http://schemas.microsoft.com/office/drawing/2014/main" id="{B2B633CC-8AAA-0991-37F7-EA840B5E3A03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Gerader Verbinder 30">
                <a:extLst>
                  <a:ext uri="{FF2B5EF4-FFF2-40B4-BE49-F238E27FC236}">
                    <a16:creationId xmlns:a16="http://schemas.microsoft.com/office/drawing/2014/main" id="{6B867AA0-5EC5-9C40-CC72-D7BAD80DB40D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uppieren 31">
              <a:extLst>
                <a:ext uri="{FF2B5EF4-FFF2-40B4-BE49-F238E27FC236}">
                  <a16:creationId xmlns:a16="http://schemas.microsoft.com/office/drawing/2014/main" id="{EF9A3CAB-8B6B-32F9-D6A3-509266EAFC51}"/>
                </a:ext>
              </a:extLst>
            </p:cNvPr>
            <p:cNvGrpSpPr/>
            <p:nvPr/>
          </p:nvGrpSpPr>
          <p:grpSpPr>
            <a:xfrm>
              <a:off x="4386544" y="2306743"/>
              <a:ext cx="1390650" cy="140339"/>
              <a:chOff x="1352550" y="2193083"/>
              <a:chExt cx="1390650" cy="279400"/>
            </a:xfrm>
          </p:grpSpPr>
          <p:cxnSp>
            <p:nvCxnSpPr>
              <p:cNvPr id="33" name="Gerader Verbinder 32">
                <a:extLst>
                  <a:ext uri="{FF2B5EF4-FFF2-40B4-BE49-F238E27FC236}">
                    <a16:creationId xmlns:a16="http://schemas.microsoft.com/office/drawing/2014/main" id="{31D6382F-F0D5-28FA-C9DD-07B6C3EEAE87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r Verbinder 33">
                <a:extLst>
                  <a:ext uri="{FF2B5EF4-FFF2-40B4-BE49-F238E27FC236}">
                    <a16:creationId xmlns:a16="http://schemas.microsoft.com/office/drawing/2014/main" id="{2DB1D8F6-7246-373D-9DFD-E96C07A65722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Gerader Verbinder 34">
                <a:extLst>
                  <a:ext uri="{FF2B5EF4-FFF2-40B4-BE49-F238E27FC236}">
                    <a16:creationId xmlns:a16="http://schemas.microsoft.com/office/drawing/2014/main" id="{98A986CA-65B1-25CC-2881-2BD9C770DFB8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Gerader Verbinder 35">
                <a:extLst>
                  <a:ext uri="{FF2B5EF4-FFF2-40B4-BE49-F238E27FC236}">
                    <a16:creationId xmlns:a16="http://schemas.microsoft.com/office/drawing/2014/main" id="{BEB5006F-4F73-3DE9-BCD0-854963CC6BBA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Gerader Verbinder 36">
                <a:extLst>
                  <a:ext uri="{FF2B5EF4-FFF2-40B4-BE49-F238E27FC236}">
                    <a16:creationId xmlns:a16="http://schemas.microsoft.com/office/drawing/2014/main" id="{F2C73C25-7332-828E-8B54-0C44D4185F9F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r Verbinder 37">
                <a:extLst>
                  <a:ext uri="{FF2B5EF4-FFF2-40B4-BE49-F238E27FC236}">
                    <a16:creationId xmlns:a16="http://schemas.microsoft.com/office/drawing/2014/main" id="{F995DEE8-B11B-0D8A-E41C-23B850233655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r Verbinder 38">
                <a:extLst>
                  <a:ext uri="{FF2B5EF4-FFF2-40B4-BE49-F238E27FC236}">
                    <a16:creationId xmlns:a16="http://schemas.microsoft.com/office/drawing/2014/main" id="{F50E7A85-A1C1-F4D5-6D2E-0E648D1B7A31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Gerader Verbinder 39">
                <a:extLst>
                  <a:ext uri="{FF2B5EF4-FFF2-40B4-BE49-F238E27FC236}">
                    <a16:creationId xmlns:a16="http://schemas.microsoft.com/office/drawing/2014/main" id="{AFE67321-8BDC-4E0E-5535-D5FF6013FFB2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r Verbinder 40">
                <a:extLst>
                  <a:ext uri="{FF2B5EF4-FFF2-40B4-BE49-F238E27FC236}">
                    <a16:creationId xmlns:a16="http://schemas.microsoft.com/office/drawing/2014/main" id="{EBB3F55A-D26C-FE63-EEF5-ABE6A5ECD48A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Gerader Verbinder 41">
                <a:extLst>
                  <a:ext uri="{FF2B5EF4-FFF2-40B4-BE49-F238E27FC236}">
                    <a16:creationId xmlns:a16="http://schemas.microsoft.com/office/drawing/2014/main" id="{9BA15786-2493-B5A8-C208-793941D24368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Gerader Verbinder 42">
                <a:extLst>
                  <a:ext uri="{FF2B5EF4-FFF2-40B4-BE49-F238E27FC236}">
                    <a16:creationId xmlns:a16="http://schemas.microsoft.com/office/drawing/2014/main" id="{D45525EF-AE1E-4BF7-C91A-C913B10AC5E1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CF8CD780-26EF-F527-9804-FAD79A0D0CB5}"/>
                </a:ext>
              </a:extLst>
            </p:cNvPr>
            <p:cNvGrpSpPr/>
            <p:nvPr/>
          </p:nvGrpSpPr>
          <p:grpSpPr>
            <a:xfrm>
              <a:off x="5922474" y="2306743"/>
              <a:ext cx="1390650" cy="140339"/>
              <a:chOff x="1352550" y="2193083"/>
              <a:chExt cx="1390650" cy="279400"/>
            </a:xfrm>
          </p:grpSpPr>
          <p:cxnSp>
            <p:nvCxnSpPr>
              <p:cNvPr id="45" name="Gerader Verbinder 44">
                <a:extLst>
                  <a:ext uri="{FF2B5EF4-FFF2-40B4-BE49-F238E27FC236}">
                    <a16:creationId xmlns:a16="http://schemas.microsoft.com/office/drawing/2014/main" id="{C27E1F75-7EFA-B591-5501-7380A5D56E44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Gerader Verbinder 45">
                <a:extLst>
                  <a:ext uri="{FF2B5EF4-FFF2-40B4-BE49-F238E27FC236}">
                    <a16:creationId xmlns:a16="http://schemas.microsoft.com/office/drawing/2014/main" id="{F736B2CA-72E2-D2BC-82F1-944402D1BA55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Gerader Verbinder 46">
                <a:extLst>
                  <a:ext uri="{FF2B5EF4-FFF2-40B4-BE49-F238E27FC236}">
                    <a16:creationId xmlns:a16="http://schemas.microsoft.com/office/drawing/2014/main" id="{F0CC9BA0-EA04-5906-16C8-811C9E7D5A71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Gerader Verbinder 47">
                <a:extLst>
                  <a:ext uri="{FF2B5EF4-FFF2-40B4-BE49-F238E27FC236}">
                    <a16:creationId xmlns:a16="http://schemas.microsoft.com/office/drawing/2014/main" id="{B14B409A-1544-D020-D110-249C5C6B29CF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Gerader Verbinder 48">
                <a:extLst>
                  <a:ext uri="{FF2B5EF4-FFF2-40B4-BE49-F238E27FC236}">
                    <a16:creationId xmlns:a16="http://schemas.microsoft.com/office/drawing/2014/main" id="{DE4615E6-F1FB-8FD4-4199-49D890D0F87D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Gerader Verbinder 49">
                <a:extLst>
                  <a:ext uri="{FF2B5EF4-FFF2-40B4-BE49-F238E27FC236}">
                    <a16:creationId xmlns:a16="http://schemas.microsoft.com/office/drawing/2014/main" id="{202294B8-A3C0-3E0C-62E3-7C6D42761930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Gerader Verbinder 50">
                <a:extLst>
                  <a:ext uri="{FF2B5EF4-FFF2-40B4-BE49-F238E27FC236}">
                    <a16:creationId xmlns:a16="http://schemas.microsoft.com/office/drawing/2014/main" id="{9BC250FB-4FA1-04DA-C1CC-FECB59AD9346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Gerader Verbinder 51">
                <a:extLst>
                  <a:ext uri="{FF2B5EF4-FFF2-40B4-BE49-F238E27FC236}">
                    <a16:creationId xmlns:a16="http://schemas.microsoft.com/office/drawing/2014/main" id="{FF724099-F506-4CDD-C59F-E54FAF4D7F8D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Gerader Verbinder 52">
                <a:extLst>
                  <a:ext uri="{FF2B5EF4-FFF2-40B4-BE49-F238E27FC236}">
                    <a16:creationId xmlns:a16="http://schemas.microsoft.com/office/drawing/2014/main" id="{F57063A5-195A-E76B-C50D-D334BA41C014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Gerader Verbinder 53">
                <a:extLst>
                  <a:ext uri="{FF2B5EF4-FFF2-40B4-BE49-F238E27FC236}">
                    <a16:creationId xmlns:a16="http://schemas.microsoft.com/office/drawing/2014/main" id="{6FBA6490-11E9-6A04-7282-1CD643AD1847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Gerader Verbinder 54">
                <a:extLst>
                  <a:ext uri="{FF2B5EF4-FFF2-40B4-BE49-F238E27FC236}">
                    <a16:creationId xmlns:a16="http://schemas.microsoft.com/office/drawing/2014/main" id="{881D8080-1452-8750-59CA-A383F0DE64CA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DAC2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09AFA5C-2D27-3060-025C-13001B106343}"/>
              </a:ext>
            </a:extLst>
          </p:cNvPr>
          <p:cNvGrpSpPr/>
          <p:nvPr/>
        </p:nvGrpSpPr>
        <p:grpSpPr>
          <a:xfrm>
            <a:off x="1612616" y="4831687"/>
            <a:ext cx="3243547" cy="888683"/>
            <a:chOff x="2374897" y="4177346"/>
            <a:chExt cx="3243547" cy="888683"/>
          </a:xfrm>
        </p:grpSpPr>
        <p:grpSp>
          <p:nvGrpSpPr>
            <p:cNvPr id="73" name="Group 6">
              <a:extLst>
                <a:ext uri="{FF2B5EF4-FFF2-40B4-BE49-F238E27FC236}">
                  <a16:creationId xmlns:a16="http://schemas.microsoft.com/office/drawing/2014/main" id="{3A55B44B-E867-818D-4F74-75044E67372B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2512991" y="4614227"/>
              <a:ext cx="717550" cy="180975"/>
              <a:chOff x="6269" y="5612"/>
              <a:chExt cx="1130" cy="285"/>
            </a:xfrm>
          </p:grpSpPr>
          <p:sp>
            <p:nvSpPr>
              <p:cNvPr id="83" name="Rectangle 7">
                <a:extLst>
                  <a:ext uri="{FF2B5EF4-FFF2-40B4-BE49-F238E27FC236}">
                    <a16:creationId xmlns:a16="http://schemas.microsoft.com/office/drawing/2014/main" id="{4823C762-6FD7-8A72-8CAD-A469963089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9" y="5627"/>
                <a:ext cx="1119" cy="270"/>
              </a:xfrm>
              <a:prstGeom prst="rect">
                <a:avLst/>
              </a:prstGeom>
              <a:solidFill>
                <a:srgbClr val="FF6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84" name="AutoShape 8">
                <a:extLst>
                  <a:ext uri="{FF2B5EF4-FFF2-40B4-BE49-F238E27FC236}">
                    <a16:creationId xmlns:a16="http://schemas.microsoft.com/office/drawing/2014/main" id="{2665BA0B-B5C7-BAE8-E11D-0B7E996A7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>
                <a:off x="7136" y="5618"/>
                <a:ext cx="270" cy="257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</p:grpSp>
        <p:grpSp>
          <p:nvGrpSpPr>
            <p:cNvPr id="74" name="Group 9">
              <a:extLst>
                <a:ext uri="{FF2B5EF4-FFF2-40B4-BE49-F238E27FC236}">
                  <a16:creationId xmlns:a16="http://schemas.microsoft.com/office/drawing/2014/main" id="{2F160EBE-1FE9-458D-1AE7-1FE789A27064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2169139" y="4532629"/>
              <a:ext cx="882650" cy="172720"/>
              <a:chOff x="6274" y="5207"/>
              <a:chExt cx="1390" cy="272"/>
            </a:xfrm>
          </p:grpSpPr>
          <p:sp>
            <p:nvSpPr>
              <p:cNvPr id="81" name="Rectangle 10">
                <a:extLst>
                  <a:ext uri="{FF2B5EF4-FFF2-40B4-BE49-F238E27FC236}">
                    <a16:creationId xmlns:a16="http://schemas.microsoft.com/office/drawing/2014/main" id="{D4523168-B1A4-4E09-32FE-14D2644DEA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4" y="5207"/>
                <a:ext cx="1119" cy="270"/>
              </a:xfrm>
              <a:prstGeom prst="rect">
                <a:avLst/>
              </a:prstGeom>
              <a:solidFill>
                <a:srgbClr val="00B0F0"/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82" name="AutoShape 11">
                <a:extLst>
                  <a:ext uri="{FF2B5EF4-FFF2-40B4-BE49-F238E27FC236}">
                    <a16:creationId xmlns:a16="http://schemas.microsoft.com/office/drawing/2014/main" id="{4088CB44-ABC6-6E3B-2035-0A04179EB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7401" y="5215"/>
                <a:ext cx="270" cy="257"/>
              </a:xfrm>
              <a:prstGeom prst="triangle">
                <a:avLst>
                  <a:gd name="adj" fmla="val 50000"/>
                </a:avLst>
              </a:prstGeom>
              <a:solidFill>
                <a:srgbClr val="00B0F0"/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</p:grpSp>
        <p:grpSp>
          <p:nvGrpSpPr>
            <p:cNvPr id="75" name="Group 12">
              <a:extLst>
                <a:ext uri="{FF2B5EF4-FFF2-40B4-BE49-F238E27FC236}">
                  <a16:creationId xmlns:a16="http://schemas.microsoft.com/office/drawing/2014/main" id="{98875BEF-093C-7F94-9702-60F721F8EE71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2706349" y="4575809"/>
              <a:ext cx="805815" cy="174625"/>
              <a:chOff x="6265" y="5991"/>
              <a:chExt cx="1269" cy="275"/>
            </a:xfrm>
          </p:grpSpPr>
          <p:sp>
            <p:nvSpPr>
              <p:cNvPr id="79" name="Rectangle 13">
                <a:extLst>
                  <a:ext uri="{FF2B5EF4-FFF2-40B4-BE49-F238E27FC236}">
                    <a16:creationId xmlns:a16="http://schemas.microsoft.com/office/drawing/2014/main" id="{1BA62FE6-83D1-71CB-6888-07D9EF2AEF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5996"/>
                <a:ext cx="1119" cy="27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80" name="Oval 14">
                <a:extLst>
                  <a:ext uri="{FF2B5EF4-FFF2-40B4-BE49-F238E27FC236}">
                    <a16:creationId xmlns:a16="http://schemas.microsoft.com/office/drawing/2014/main" id="{860DA194-1544-08F2-381C-869C5B6FB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6" y="5991"/>
                <a:ext cx="258" cy="27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</p:grpSp>
        <p:grpSp>
          <p:nvGrpSpPr>
            <p:cNvPr id="76" name="Group 15">
              <a:extLst>
                <a:ext uri="{FF2B5EF4-FFF2-40B4-BE49-F238E27FC236}">
                  <a16:creationId xmlns:a16="http://schemas.microsoft.com/office/drawing/2014/main" id="{3FE65ABC-C0E1-8596-B4D3-75DB173352C4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2960666" y="4577397"/>
              <a:ext cx="789305" cy="176530"/>
              <a:chOff x="6274" y="6377"/>
              <a:chExt cx="1243" cy="278"/>
            </a:xfrm>
          </p:grpSpPr>
          <p:sp>
            <p:nvSpPr>
              <p:cNvPr id="77" name="Rectangle 16">
                <a:extLst>
                  <a:ext uri="{FF2B5EF4-FFF2-40B4-BE49-F238E27FC236}">
                    <a16:creationId xmlns:a16="http://schemas.microsoft.com/office/drawing/2014/main" id="{4D1DFA36-122B-28F0-EF5C-D555D349F6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4" y="6377"/>
                <a:ext cx="1119" cy="270"/>
              </a:xfrm>
              <a:prstGeom prst="rect">
                <a:avLst/>
              </a:prstGeom>
              <a:solidFill>
                <a:srgbClr val="00B050"/>
              </a:solidFill>
              <a:ln w="9525">
                <a:solidFill>
                  <a:srgbClr val="00B05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78" name="Oval 17">
                <a:extLst>
                  <a:ext uri="{FF2B5EF4-FFF2-40B4-BE49-F238E27FC236}">
                    <a16:creationId xmlns:a16="http://schemas.microsoft.com/office/drawing/2014/main" id="{BEA3A3F4-7678-1A5C-DFC1-CD343EF00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59" y="6385"/>
                <a:ext cx="258" cy="2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</p:grpSp>
        <p:sp>
          <p:nvSpPr>
            <p:cNvPr id="98" name="Rectangle 7">
              <a:extLst>
                <a:ext uri="{FF2B5EF4-FFF2-40B4-BE49-F238E27FC236}">
                  <a16:creationId xmlns:a16="http://schemas.microsoft.com/office/drawing/2014/main" id="{F9A30D56-76F0-5B42-3234-A44774E02F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759769" y="4610417"/>
              <a:ext cx="710565" cy="171450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99" name="AutoShape 8">
              <a:extLst>
                <a:ext uri="{FF2B5EF4-FFF2-40B4-BE49-F238E27FC236}">
                  <a16:creationId xmlns:a16="http://schemas.microsoft.com/office/drawing/2014/main" id="{4CC8FD53-D554-EE66-5810-5DA0A89DB4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4019484" y="4333557"/>
              <a:ext cx="171450" cy="16319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96" name="Rectangle 10">
              <a:extLst>
                <a:ext uri="{FF2B5EF4-FFF2-40B4-BE49-F238E27FC236}">
                  <a16:creationId xmlns:a16="http://schemas.microsoft.com/office/drawing/2014/main" id="{70286D28-8501-E396-DC13-82277D3179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249187" y="4619624"/>
              <a:ext cx="710565" cy="171450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97" name="AutoShape 11">
              <a:extLst>
                <a:ext uri="{FF2B5EF4-FFF2-40B4-BE49-F238E27FC236}">
                  <a16:creationId xmlns:a16="http://schemas.microsoft.com/office/drawing/2014/main" id="{F8A697F1-3861-52E5-BF04-9A18A92A4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9697" y="4177664"/>
              <a:ext cx="171450" cy="163195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94" name="Rectangle 13">
              <a:extLst>
                <a:ext uri="{FF2B5EF4-FFF2-40B4-BE49-F238E27FC236}">
                  <a16:creationId xmlns:a16="http://schemas.microsoft.com/office/drawing/2014/main" id="{BC8F8AF0-8342-5D07-C660-ED8DA8AAF4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506747" y="4615020"/>
              <a:ext cx="710565" cy="1714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95" name="Oval 14">
              <a:extLst>
                <a:ext uri="{FF2B5EF4-FFF2-40B4-BE49-F238E27FC236}">
                  <a16:creationId xmlns:a16="http://schemas.microsoft.com/office/drawing/2014/main" id="{538BCA79-F935-D191-0E25-9178EF6E1C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776939" y="4246403"/>
              <a:ext cx="163830" cy="17145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92" name="Rectangle 16">
              <a:extLst>
                <a:ext uri="{FF2B5EF4-FFF2-40B4-BE49-F238E27FC236}">
                  <a16:creationId xmlns:a16="http://schemas.microsoft.com/office/drawing/2014/main" id="{2127296B-1692-CED3-D204-AF0E68D779F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535107" y="4615020"/>
              <a:ext cx="710565" cy="17145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93" name="Oval 17">
              <a:extLst>
                <a:ext uri="{FF2B5EF4-FFF2-40B4-BE49-F238E27FC236}">
                  <a16:creationId xmlns:a16="http://schemas.microsoft.com/office/drawing/2014/main" id="{FE1CCD28-8F94-B820-9F94-E308170B08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813555" y="4262912"/>
              <a:ext cx="163830" cy="1714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111" name="Rectangle 7">
              <a:extLst>
                <a:ext uri="{FF2B5EF4-FFF2-40B4-BE49-F238E27FC236}">
                  <a16:creationId xmlns:a16="http://schemas.microsoft.com/office/drawing/2014/main" id="{197D77C0-BA78-3784-60F4-F76836CA61A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013160" y="4621213"/>
              <a:ext cx="710565" cy="171450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112" name="AutoShape 8">
              <a:extLst>
                <a:ext uri="{FF2B5EF4-FFF2-40B4-BE49-F238E27FC236}">
                  <a16:creationId xmlns:a16="http://schemas.microsoft.com/office/drawing/2014/main" id="{9FB001A0-29CA-751A-1A5F-BBF1EB6DC53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4272875" y="4344353"/>
              <a:ext cx="171450" cy="16319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109" name="Rectangle 10">
              <a:extLst>
                <a:ext uri="{FF2B5EF4-FFF2-40B4-BE49-F238E27FC236}">
                  <a16:creationId xmlns:a16="http://schemas.microsoft.com/office/drawing/2014/main" id="{B0D14C6D-D18B-5ECC-2824-97FF59A16B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86058" y="4619306"/>
              <a:ext cx="710565" cy="171450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110" name="AutoShape 11">
              <a:extLst>
                <a:ext uri="{FF2B5EF4-FFF2-40B4-BE49-F238E27FC236}">
                  <a16:creationId xmlns:a16="http://schemas.microsoft.com/office/drawing/2014/main" id="{2303BF0E-4E8E-607E-796E-E8159B414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6568" y="4177346"/>
              <a:ext cx="171450" cy="163195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107" name="Rectangle 13">
              <a:extLst>
                <a:ext uri="{FF2B5EF4-FFF2-40B4-BE49-F238E27FC236}">
                  <a16:creationId xmlns:a16="http://schemas.microsoft.com/office/drawing/2014/main" id="{242DED3A-4C17-858A-2DC7-2BDA256C5B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041157" y="4610417"/>
              <a:ext cx="710565" cy="1714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108" name="Oval 14">
              <a:extLst>
                <a:ext uri="{FF2B5EF4-FFF2-40B4-BE49-F238E27FC236}">
                  <a16:creationId xmlns:a16="http://schemas.microsoft.com/office/drawing/2014/main" id="{8EB54556-0016-15D6-4563-8AADFB86EF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311349" y="4241800"/>
              <a:ext cx="163830" cy="17145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105" name="Rectangle 16">
              <a:extLst>
                <a:ext uri="{FF2B5EF4-FFF2-40B4-BE49-F238E27FC236}">
                  <a16:creationId xmlns:a16="http://schemas.microsoft.com/office/drawing/2014/main" id="{A79B1FF3-7AF4-C9A8-CA4C-1A07769048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249438" y="4610417"/>
              <a:ext cx="710565" cy="17145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106" name="Oval 17">
              <a:extLst>
                <a:ext uri="{FF2B5EF4-FFF2-40B4-BE49-F238E27FC236}">
                  <a16:creationId xmlns:a16="http://schemas.microsoft.com/office/drawing/2014/main" id="{B94918B4-27E0-FDC8-8218-A3AD973315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527886" y="4258309"/>
              <a:ext cx="163830" cy="1714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cxnSp>
          <p:nvCxnSpPr>
            <p:cNvPr id="86" name="Gerader Verbinder 85">
              <a:extLst>
                <a:ext uri="{FF2B5EF4-FFF2-40B4-BE49-F238E27FC236}">
                  <a16:creationId xmlns:a16="http://schemas.microsoft.com/office/drawing/2014/main" id="{37D732EF-3A28-CBD2-B5C5-93C94AF5B0CF}"/>
                </a:ext>
              </a:extLst>
            </p:cNvPr>
            <p:cNvCxnSpPr>
              <a:cxnSpLocks/>
            </p:cNvCxnSpPr>
            <p:nvPr/>
          </p:nvCxnSpPr>
          <p:spPr>
            <a:xfrm>
              <a:off x="2374897" y="5060314"/>
              <a:ext cx="3243547" cy="0"/>
            </a:xfrm>
            <a:prstGeom prst="line">
              <a:avLst/>
            </a:prstGeom>
            <a:ln w="76200">
              <a:solidFill>
                <a:srgbClr val="DAC2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8" name="Gruppieren 157">
            <a:extLst>
              <a:ext uri="{FF2B5EF4-FFF2-40B4-BE49-F238E27FC236}">
                <a16:creationId xmlns:a16="http://schemas.microsoft.com/office/drawing/2014/main" id="{7A79E4A5-6DA3-7BB6-603E-9833DBA752D4}"/>
              </a:ext>
            </a:extLst>
          </p:cNvPr>
          <p:cNvGrpSpPr/>
          <p:nvPr/>
        </p:nvGrpSpPr>
        <p:grpSpPr>
          <a:xfrm>
            <a:off x="1604309" y="3064062"/>
            <a:ext cx="3227723" cy="915987"/>
            <a:chOff x="2399110" y="3416301"/>
            <a:chExt cx="3227723" cy="915987"/>
          </a:xfrm>
        </p:grpSpPr>
        <p:grpSp>
          <p:nvGrpSpPr>
            <p:cNvPr id="61" name="Group 9">
              <a:extLst>
                <a:ext uri="{FF2B5EF4-FFF2-40B4-BE49-F238E27FC236}">
                  <a16:creationId xmlns:a16="http://schemas.microsoft.com/office/drawing/2014/main" id="{C2672F04-0BE5-9980-362A-3D5CAD7258E8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424459" y="3804603"/>
              <a:ext cx="882650" cy="172720"/>
              <a:chOff x="6274" y="5207"/>
              <a:chExt cx="1390" cy="272"/>
            </a:xfrm>
          </p:grpSpPr>
          <p:sp>
            <p:nvSpPr>
              <p:cNvPr id="68" name="Rectangle 10">
                <a:extLst>
                  <a:ext uri="{FF2B5EF4-FFF2-40B4-BE49-F238E27FC236}">
                    <a16:creationId xmlns:a16="http://schemas.microsoft.com/office/drawing/2014/main" id="{274B4906-F9A9-AEE9-3280-704AA7E21C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4" y="5207"/>
                <a:ext cx="1119" cy="270"/>
              </a:xfrm>
              <a:prstGeom prst="rect">
                <a:avLst/>
              </a:prstGeom>
              <a:solidFill>
                <a:srgbClr val="00B0F0"/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69" name="AutoShape 11">
                <a:extLst>
                  <a:ext uri="{FF2B5EF4-FFF2-40B4-BE49-F238E27FC236}">
                    <a16:creationId xmlns:a16="http://schemas.microsoft.com/office/drawing/2014/main" id="{7F60F1E4-9605-FAC4-A956-18DFBE411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7401" y="5215"/>
                <a:ext cx="270" cy="257"/>
              </a:xfrm>
              <a:prstGeom prst="triangle">
                <a:avLst>
                  <a:gd name="adj" fmla="val 50000"/>
                </a:avLst>
              </a:prstGeom>
              <a:solidFill>
                <a:srgbClr val="00B0F0"/>
              </a:solidFill>
              <a:ln w="9525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</p:grpSp>
        <p:grpSp>
          <p:nvGrpSpPr>
            <p:cNvPr id="157" name="Gruppieren 156">
              <a:extLst>
                <a:ext uri="{FF2B5EF4-FFF2-40B4-BE49-F238E27FC236}">
                  <a16:creationId xmlns:a16="http://schemas.microsoft.com/office/drawing/2014/main" id="{2057999C-4322-2AAF-8CB1-341342DD3534}"/>
                </a:ext>
              </a:extLst>
            </p:cNvPr>
            <p:cNvGrpSpPr/>
            <p:nvPr/>
          </p:nvGrpSpPr>
          <p:grpSpPr>
            <a:xfrm>
              <a:off x="2399110" y="3416301"/>
              <a:ext cx="3227723" cy="906613"/>
              <a:chOff x="2399110" y="3429001"/>
              <a:chExt cx="3227723" cy="906613"/>
            </a:xfrm>
          </p:grpSpPr>
          <p:grpSp>
            <p:nvGrpSpPr>
              <p:cNvPr id="131" name="Group 9">
                <a:extLst>
                  <a:ext uri="{FF2B5EF4-FFF2-40B4-BE49-F238E27FC236}">
                    <a16:creationId xmlns:a16="http://schemas.microsoft.com/office/drawing/2014/main" id="{F8BBD2ED-3903-145F-A813-300C112802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3937038" y="3792854"/>
                <a:ext cx="882650" cy="172720"/>
                <a:chOff x="6274" y="5207"/>
                <a:chExt cx="1390" cy="272"/>
              </a:xfrm>
            </p:grpSpPr>
            <p:sp>
              <p:nvSpPr>
                <p:cNvPr id="138" name="Rectangle 10">
                  <a:extLst>
                    <a:ext uri="{FF2B5EF4-FFF2-40B4-BE49-F238E27FC236}">
                      <a16:creationId xmlns:a16="http://schemas.microsoft.com/office/drawing/2014/main" id="{07CBBEB9-0F50-F6C0-9743-E9E9795E2F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4" y="5207"/>
                  <a:ext cx="1119" cy="270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solidFill>
                    <a:srgbClr val="00B0F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139" name="AutoShape 11">
                  <a:extLst>
                    <a:ext uri="{FF2B5EF4-FFF2-40B4-BE49-F238E27FC236}">
                      <a16:creationId xmlns:a16="http://schemas.microsoft.com/office/drawing/2014/main" id="{24621E70-B927-302E-1007-773292F312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7401" y="5215"/>
                  <a:ext cx="270" cy="25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B0F0"/>
                </a:solidFill>
                <a:ln w="9525">
                  <a:solidFill>
                    <a:srgbClr val="00B0F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144" name="Group 9">
                <a:extLst>
                  <a:ext uri="{FF2B5EF4-FFF2-40B4-BE49-F238E27FC236}">
                    <a16:creationId xmlns:a16="http://schemas.microsoft.com/office/drawing/2014/main" id="{68A2AB0C-5A98-E4E2-5046-D4524E7F7F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3696207" y="3807929"/>
                <a:ext cx="882650" cy="172720"/>
                <a:chOff x="6274" y="5207"/>
                <a:chExt cx="1390" cy="272"/>
              </a:xfrm>
            </p:grpSpPr>
            <p:sp>
              <p:nvSpPr>
                <p:cNvPr id="151" name="Rectangle 10">
                  <a:extLst>
                    <a:ext uri="{FF2B5EF4-FFF2-40B4-BE49-F238E27FC236}">
                      <a16:creationId xmlns:a16="http://schemas.microsoft.com/office/drawing/2014/main" id="{978C78CC-A968-F7A3-4BE4-5C12DF44E4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4" y="5207"/>
                  <a:ext cx="1119" cy="270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solidFill>
                    <a:srgbClr val="00B0F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152" name="AutoShape 11">
                  <a:extLst>
                    <a:ext uri="{FF2B5EF4-FFF2-40B4-BE49-F238E27FC236}">
                      <a16:creationId xmlns:a16="http://schemas.microsoft.com/office/drawing/2014/main" id="{67904293-B0B2-2696-27DB-338A411E5C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7401" y="5215"/>
                  <a:ext cx="270" cy="25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B0F0"/>
                </a:solidFill>
                <a:ln w="9525">
                  <a:solidFill>
                    <a:srgbClr val="00B0F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156" name="Gruppieren 155">
                <a:extLst>
                  <a:ext uri="{FF2B5EF4-FFF2-40B4-BE49-F238E27FC236}">
                    <a16:creationId xmlns:a16="http://schemas.microsoft.com/office/drawing/2014/main" id="{C91A8C4D-1695-523E-FEEB-383E36B9C430}"/>
                  </a:ext>
                </a:extLst>
              </p:cNvPr>
              <p:cNvGrpSpPr/>
              <p:nvPr/>
            </p:nvGrpSpPr>
            <p:grpSpPr>
              <a:xfrm>
                <a:off x="2399110" y="3429001"/>
                <a:ext cx="3227723" cy="829942"/>
                <a:chOff x="2399110" y="3429001"/>
                <a:chExt cx="3227723" cy="829942"/>
              </a:xfrm>
            </p:grpSpPr>
            <p:grpSp>
              <p:nvGrpSpPr>
                <p:cNvPr id="60" name="Group 6">
                  <a:extLst>
                    <a:ext uri="{FF2B5EF4-FFF2-40B4-BE49-F238E27FC236}">
                      <a16:creationId xmlns:a16="http://schemas.microsoft.com/office/drawing/2014/main" id="{24A13888-796F-5664-1478-B70E44A3DC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5400000">
                  <a:off x="2258089" y="3710942"/>
                  <a:ext cx="717550" cy="180975"/>
                  <a:chOff x="6269" y="5612"/>
                  <a:chExt cx="1130" cy="285"/>
                </a:xfrm>
              </p:grpSpPr>
              <p:sp>
                <p:nvSpPr>
                  <p:cNvPr id="70" name="Rectangle 7">
                    <a:extLst>
                      <a:ext uri="{FF2B5EF4-FFF2-40B4-BE49-F238E27FC236}">
                        <a16:creationId xmlns:a16="http://schemas.microsoft.com/office/drawing/2014/main" id="{BA634322-0887-CE66-9AD3-8A7C7A697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9" y="5627"/>
                    <a:ext cx="1119" cy="270"/>
                  </a:xfrm>
                  <a:prstGeom prst="rect">
                    <a:avLst/>
                  </a:prstGeom>
                  <a:solidFill>
                    <a:srgbClr val="FF66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1" name="AutoShape 8">
                    <a:extLst>
                      <a:ext uri="{FF2B5EF4-FFF2-40B4-BE49-F238E27FC236}">
                        <a16:creationId xmlns:a16="http://schemas.microsoft.com/office/drawing/2014/main" id="{86168943-5AE6-2F28-360D-5E24FC1EB0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 flipH="1">
                    <a:off x="7136" y="5618"/>
                    <a:ext cx="270" cy="25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62" name="Group 12">
                  <a:extLst>
                    <a:ext uri="{FF2B5EF4-FFF2-40B4-BE49-F238E27FC236}">
                      <a16:creationId xmlns:a16="http://schemas.microsoft.com/office/drawing/2014/main" id="{653810DA-23C3-F9E2-B7C4-E10750911A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5400000">
                  <a:off x="2961839" y="3759199"/>
                  <a:ext cx="805815" cy="174625"/>
                  <a:chOff x="6265" y="5991"/>
                  <a:chExt cx="1269" cy="275"/>
                </a:xfrm>
              </p:grpSpPr>
              <p:sp>
                <p:nvSpPr>
                  <p:cNvPr id="66" name="Rectangle 13">
                    <a:extLst>
                      <a:ext uri="{FF2B5EF4-FFF2-40B4-BE49-F238E27FC236}">
                        <a16:creationId xmlns:a16="http://schemas.microsoft.com/office/drawing/2014/main" id="{50AD7A02-5D5E-BCA7-ABA3-D1C3ABEC73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5" y="5996"/>
                    <a:ext cx="1119" cy="27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7" name="Oval 14">
                    <a:extLst>
                      <a:ext uri="{FF2B5EF4-FFF2-40B4-BE49-F238E27FC236}">
                        <a16:creationId xmlns:a16="http://schemas.microsoft.com/office/drawing/2014/main" id="{C15ACA35-38A5-43B5-4482-76475286BC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76" y="5991"/>
                    <a:ext cx="258" cy="27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63" name="Group 15">
                  <a:extLst>
                    <a:ext uri="{FF2B5EF4-FFF2-40B4-BE49-F238E27FC236}">
                      <a16:creationId xmlns:a16="http://schemas.microsoft.com/office/drawing/2014/main" id="{FE497102-2F12-AFA9-FB20-C00510496B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5400000">
                  <a:off x="2715309" y="3755389"/>
                  <a:ext cx="786765" cy="175895"/>
                  <a:chOff x="6278" y="6378"/>
                  <a:chExt cx="1239" cy="277"/>
                </a:xfrm>
              </p:grpSpPr>
              <p:sp>
                <p:nvSpPr>
                  <p:cNvPr id="64" name="Rectangle 16">
                    <a:extLst>
                      <a:ext uri="{FF2B5EF4-FFF2-40B4-BE49-F238E27FC236}">
                        <a16:creationId xmlns:a16="http://schemas.microsoft.com/office/drawing/2014/main" id="{7871B226-A94D-8C52-6A22-6BD7FD3F72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78" y="6378"/>
                    <a:ext cx="1119" cy="270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5" name="Oval 17">
                    <a:extLst>
                      <a:ext uri="{FF2B5EF4-FFF2-40B4-BE49-F238E27FC236}">
                        <a16:creationId xmlns:a16="http://schemas.microsoft.com/office/drawing/2014/main" id="{1AA6DE2A-BF0C-A9FF-F2FB-CD9285006C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59" y="6385"/>
                    <a:ext cx="258" cy="27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30" name="Group 6">
                  <a:extLst>
                    <a:ext uri="{FF2B5EF4-FFF2-40B4-BE49-F238E27FC236}">
                      <a16:creationId xmlns:a16="http://schemas.microsoft.com/office/drawing/2014/main" id="{0D451D2C-9F14-2CD3-DAAE-DFF2380BC3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5400000">
                  <a:off x="4255238" y="3712205"/>
                  <a:ext cx="717550" cy="180975"/>
                  <a:chOff x="6269" y="5612"/>
                  <a:chExt cx="1130" cy="285"/>
                </a:xfrm>
              </p:grpSpPr>
              <p:sp>
                <p:nvSpPr>
                  <p:cNvPr id="140" name="Rectangle 7">
                    <a:extLst>
                      <a:ext uri="{FF2B5EF4-FFF2-40B4-BE49-F238E27FC236}">
                        <a16:creationId xmlns:a16="http://schemas.microsoft.com/office/drawing/2014/main" id="{BC859DDC-D9C2-7CD4-1152-6451ADA348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9" y="5627"/>
                    <a:ext cx="1119" cy="270"/>
                  </a:xfrm>
                  <a:prstGeom prst="rect">
                    <a:avLst/>
                  </a:prstGeom>
                  <a:solidFill>
                    <a:srgbClr val="FF66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41" name="AutoShape 8">
                    <a:extLst>
                      <a:ext uri="{FF2B5EF4-FFF2-40B4-BE49-F238E27FC236}">
                        <a16:creationId xmlns:a16="http://schemas.microsoft.com/office/drawing/2014/main" id="{4AA4BC00-8C6E-92E2-68ED-0F8C7B706E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 flipH="1">
                    <a:off x="7136" y="5618"/>
                    <a:ext cx="270" cy="25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32" name="Group 12">
                  <a:extLst>
                    <a:ext uri="{FF2B5EF4-FFF2-40B4-BE49-F238E27FC236}">
                      <a16:creationId xmlns:a16="http://schemas.microsoft.com/office/drawing/2014/main" id="{2C948CFD-9993-6AFD-7C75-4E37FD638F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5400000">
                  <a:off x="4474114" y="3761255"/>
                  <a:ext cx="805815" cy="174625"/>
                  <a:chOff x="6265" y="5991"/>
                  <a:chExt cx="1269" cy="275"/>
                </a:xfrm>
              </p:grpSpPr>
              <p:sp>
                <p:nvSpPr>
                  <p:cNvPr id="136" name="Rectangle 13">
                    <a:extLst>
                      <a:ext uri="{FF2B5EF4-FFF2-40B4-BE49-F238E27FC236}">
                        <a16:creationId xmlns:a16="http://schemas.microsoft.com/office/drawing/2014/main" id="{EA70ECC7-3F07-0154-D14C-C7F4CFA616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5" y="5996"/>
                    <a:ext cx="1119" cy="27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" name="Oval 14">
                    <a:extLst>
                      <a:ext uri="{FF2B5EF4-FFF2-40B4-BE49-F238E27FC236}">
                        <a16:creationId xmlns:a16="http://schemas.microsoft.com/office/drawing/2014/main" id="{A3E61B42-3F98-B220-5DC1-D3F5452EC1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76" y="5991"/>
                    <a:ext cx="258" cy="27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33" name="Group 15">
                  <a:extLst>
                    <a:ext uri="{FF2B5EF4-FFF2-40B4-BE49-F238E27FC236}">
                      <a16:creationId xmlns:a16="http://schemas.microsoft.com/office/drawing/2014/main" id="{06175746-FFB1-E688-3014-28AA85D068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5400000">
                  <a:off x="4997414" y="3743324"/>
                  <a:ext cx="786765" cy="175895"/>
                  <a:chOff x="6278" y="6378"/>
                  <a:chExt cx="1239" cy="277"/>
                </a:xfrm>
              </p:grpSpPr>
              <p:sp>
                <p:nvSpPr>
                  <p:cNvPr id="134" name="Rectangle 16">
                    <a:extLst>
                      <a:ext uri="{FF2B5EF4-FFF2-40B4-BE49-F238E27FC236}">
                        <a16:creationId xmlns:a16="http://schemas.microsoft.com/office/drawing/2014/main" id="{E6E7050D-E5DE-1D8D-713C-1016584A89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78" y="6378"/>
                    <a:ext cx="1119" cy="270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" name="Oval 17">
                    <a:extLst>
                      <a:ext uri="{FF2B5EF4-FFF2-40B4-BE49-F238E27FC236}">
                        <a16:creationId xmlns:a16="http://schemas.microsoft.com/office/drawing/2014/main" id="{19C57F0C-8ECC-E755-2EAB-75ED7E77CB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59" y="6385"/>
                    <a:ext cx="258" cy="27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43" name="Group 6">
                  <a:extLst>
                    <a:ext uri="{FF2B5EF4-FFF2-40B4-BE49-F238E27FC236}">
                      <a16:creationId xmlns:a16="http://schemas.microsoft.com/office/drawing/2014/main" id="{9E6890FB-BEA5-D946-A86B-1E6D1F39C2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5400000">
                  <a:off x="4765643" y="3697288"/>
                  <a:ext cx="717550" cy="180975"/>
                  <a:chOff x="6269" y="5612"/>
                  <a:chExt cx="1130" cy="285"/>
                </a:xfrm>
              </p:grpSpPr>
              <p:sp>
                <p:nvSpPr>
                  <p:cNvPr id="153" name="Rectangle 7">
                    <a:extLst>
                      <a:ext uri="{FF2B5EF4-FFF2-40B4-BE49-F238E27FC236}">
                        <a16:creationId xmlns:a16="http://schemas.microsoft.com/office/drawing/2014/main" id="{D13A0AB0-A97E-EA84-DE95-38AAF11F67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9" y="5627"/>
                    <a:ext cx="1119" cy="270"/>
                  </a:xfrm>
                  <a:prstGeom prst="rect">
                    <a:avLst/>
                  </a:prstGeom>
                  <a:solidFill>
                    <a:srgbClr val="FF66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54" name="AutoShape 8">
                    <a:extLst>
                      <a:ext uri="{FF2B5EF4-FFF2-40B4-BE49-F238E27FC236}">
                        <a16:creationId xmlns:a16="http://schemas.microsoft.com/office/drawing/2014/main" id="{3F73924A-4FD6-E698-FB85-F91DE4DAE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 flipH="1">
                    <a:off x="7136" y="5618"/>
                    <a:ext cx="270" cy="25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45" name="Group 12">
                  <a:extLst>
                    <a:ext uri="{FF2B5EF4-FFF2-40B4-BE49-F238E27FC236}">
                      <a16:creationId xmlns:a16="http://schemas.microsoft.com/office/drawing/2014/main" id="{50805F7B-0D54-2C2F-BFAD-33907FB1E9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5400000">
                  <a:off x="3215930" y="3768723"/>
                  <a:ext cx="805815" cy="174625"/>
                  <a:chOff x="6265" y="5991"/>
                  <a:chExt cx="1269" cy="275"/>
                </a:xfrm>
              </p:grpSpPr>
              <p:sp>
                <p:nvSpPr>
                  <p:cNvPr id="149" name="Rectangle 13">
                    <a:extLst>
                      <a:ext uri="{FF2B5EF4-FFF2-40B4-BE49-F238E27FC236}">
                        <a16:creationId xmlns:a16="http://schemas.microsoft.com/office/drawing/2014/main" id="{21644214-7ABF-CC6F-D65F-1D06962B2E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5" y="5996"/>
                    <a:ext cx="1119" cy="27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50" name="Oval 14">
                    <a:extLst>
                      <a:ext uri="{FF2B5EF4-FFF2-40B4-BE49-F238E27FC236}">
                        <a16:creationId xmlns:a16="http://schemas.microsoft.com/office/drawing/2014/main" id="{442A8A9C-68A4-9F5D-97C4-48495854D8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76" y="5991"/>
                    <a:ext cx="258" cy="27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46" name="Group 15">
                  <a:extLst>
                    <a:ext uri="{FF2B5EF4-FFF2-40B4-BE49-F238E27FC236}">
                      <a16:creationId xmlns:a16="http://schemas.microsoft.com/office/drawing/2014/main" id="{24304287-B4AD-A657-8BEE-AF36C8196F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5400000">
                  <a:off x="3479856" y="3754902"/>
                  <a:ext cx="786765" cy="175895"/>
                  <a:chOff x="6278" y="6378"/>
                  <a:chExt cx="1239" cy="277"/>
                </a:xfrm>
              </p:grpSpPr>
              <p:sp>
                <p:nvSpPr>
                  <p:cNvPr id="147" name="Rectangle 16">
                    <a:extLst>
                      <a:ext uri="{FF2B5EF4-FFF2-40B4-BE49-F238E27FC236}">
                        <a16:creationId xmlns:a16="http://schemas.microsoft.com/office/drawing/2014/main" id="{9CE1AC19-8585-E46A-5241-562EF749F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78" y="6378"/>
                    <a:ext cx="1119" cy="270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48" name="Oval 17">
                    <a:extLst>
                      <a:ext uri="{FF2B5EF4-FFF2-40B4-BE49-F238E27FC236}">
                        <a16:creationId xmlns:a16="http://schemas.microsoft.com/office/drawing/2014/main" id="{AAA07943-FB90-9416-7E9C-36A570A2E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59" y="6385"/>
                    <a:ext cx="258" cy="27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  <p:cxnSp>
              <p:nvCxnSpPr>
                <p:cNvPr id="89" name="Gerader Verbinder 88">
                  <a:extLst>
                    <a:ext uri="{FF2B5EF4-FFF2-40B4-BE49-F238E27FC236}">
                      <a16:creationId xmlns:a16="http://schemas.microsoft.com/office/drawing/2014/main" id="{C3B38BFE-5A47-5A88-AC02-BE2FCD64AA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99110" y="3448842"/>
                  <a:ext cx="3227723" cy="943"/>
                </a:xfrm>
                <a:prstGeom prst="line">
                  <a:avLst/>
                </a:prstGeom>
                <a:ln w="7620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60" name="Gruppieren 159">
            <a:extLst>
              <a:ext uri="{FF2B5EF4-FFF2-40B4-BE49-F238E27FC236}">
                <a16:creationId xmlns:a16="http://schemas.microsoft.com/office/drawing/2014/main" id="{DFB8B52A-30A5-0BB9-9984-052568B01263}"/>
              </a:ext>
            </a:extLst>
          </p:cNvPr>
          <p:cNvGrpSpPr/>
          <p:nvPr/>
        </p:nvGrpSpPr>
        <p:grpSpPr>
          <a:xfrm flipV="1">
            <a:off x="1205330" y="2123791"/>
            <a:ext cx="6213540" cy="165739"/>
            <a:chOff x="1205330" y="2306743"/>
            <a:chExt cx="6213540" cy="165739"/>
          </a:xfrm>
        </p:grpSpPr>
        <p:cxnSp>
          <p:nvCxnSpPr>
            <p:cNvPr id="161" name="Gerader Verbinder 160">
              <a:extLst>
                <a:ext uri="{FF2B5EF4-FFF2-40B4-BE49-F238E27FC236}">
                  <a16:creationId xmlns:a16="http://schemas.microsoft.com/office/drawing/2014/main" id="{92CC0F3E-D05E-8FA8-988B-884977B17D73}"/>
                </a:ext>
              </a:extLst>
            </p:cNvPr>
            <p:cNvCxnSpPr>
              <a:cxnSpLocks/>
            </p:cNvCxnSpPr>
            <p:nvPr/>
          </p:nvCxnSpPr>
          <p:spPr>
            <a:xfrm>
              <a:off x="1205330" y="2447083"/>
              <a:ext cx="6213540" cy="0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2" name="Gruppieren 161">
              <a:extLst>
                <a:ext uri="{FF2B5EF4-FFF2-40B4-BE49-F238E27FC236}">
                  <a16:creationId xmlns:a16="http://schemas.microsoft.com/office/drawing/2014/main" id="{A1D8EA55-CC87-4529-445C-0B474F11F929}"/>
                </a:ext>
              </a:extLst>
            </p:cNvPr>
            <p:cNvGrpSpPr/>
            <p:nvPr/>
          </p:nvGrpSpPr>
          <p:grpSpPr>
            <a:xfrm>
              <a:off x="1335570" y="2332143"/>
              <a:ext cx="1390650" cy="140339"/>
              <a:chOff x="1352550" y="2193083"/>
              <a:chExt cx="1390650" cy="279400"/>
            </a:xfrm>
          </p:grpSpPr>
          <p:cxnSp>
            <p:nvCxnSpPr>
              <p:cNvPr id="199" name="Gerader Verbinder 198">
                <a:extLst>
                  <a:ext uri="{FF2B5EF4-FFF2-40B4-BE49-F238E27FC236}">
                    <a16:creationId xmlns:a16="http://schemas.microsoft.com/office/drawing/2014/main" id="{1A25035C-F13B-B1F5-042C-B9565B7BE145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Gerader Verbinder 199">
                <a:extLst>
                  <a:ext uri="{FF2B5EF4-FFF2-40B4-BE49-F238E27FC236}">
                    <a16:creationId xmlns:a16="http://schemas.microsoft.com/office/drawing/2014/main" id="{D6FE21DC-3351-E512-1EA5-7A75F41C1420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Gerader Verbinder 200">
                <a:extLst>
                  <a:ext uri="{FF2B5EF4-FFF2-40B4-BE49-F238E27FC236}">
                    <a16:creationId xmlns:a16="http://schemas.microsoft.com/office/drawing/2014/main" id="{A126CE0C-C4DF-1419-86D4-7ED277E60D12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Gerader Verbinder 201">
                <a:extLst>
                  <a:ext uri="{FF2B5EF4-FFF2-40B4-BE49-F238E27FC236}">
                    <a16:creationId xmlns:a16="http://schemas.microsoft.com/office/drawing/2014/main" id="{227CEA1F-1511-13DF-BBFB-49A54F3F94C7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Gerader Verbinder 202">
                <a:extLst>
                  <a:ext uri="{FF2B5EF4-FFF2-40B4-BE49-F238E27FC236}">
                    <a16:creationId xmlns:a16="http://schemas.microsoft.com/office/drawing/2014/main" id="{70FD5E40-6226-5B1A-3A01-4931B5C4EA19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Gerader Verbinder 203">
                <a:extLst>
                  <a:ext uri="{FF2B5EF4-FFF2-40B4-BE49-F238E27FC236}">
                    <a16:creationId xmlns:a16="http://schemas.microsoft.com/office/drawing/2014/main" id="{F01890A1-D4BE-5FD3-DB26-EF90FD2AE654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Gerader Verbinder 204">
                <a:extLst>
                  <a:ext uri="{FF2B5EF4-FFF2-40B4-BE49-F238E27FC236}">
                    <a16:creationId xmlns:a16="http://schemas.microsoft.com/office/drawing/2014/main" id="{41E43FA3-285A-1F97-A439-800B0453B918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Gerader Verbinder 205">
                <a:extLst>
                  <a:ext uri="{FF2B5EF4-FFF2-40B4-BE49-F238E27FC236}">
                    <a16:creationId xmlns:a16="http://schemas.microsoft.com/office/drawing/2014/main" id="{952FFE4E-7CC0-4B8E-EE5A-3BD6B7FF603B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Gerader Verbinder 206">
                <a:extLst>
                  <a:ext uri="{FF2B5EF4-FFF2-40B4-BE49-F238E27FC236}">
                    <a16:creationId xmlns:a16="http://schemas.microsoft.com/office/drawing/2014/main" id="{DA2F779C-EC14-3923-EE9D-AA4B576A0160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Gerader Verbinder 207">
                <a:extLst>
                  <a:ext uri="{FF2B5EF4-FFF2-40B4-BE49-F238E27FC236}">
                    <a16:creationId xmlns:a16="http://schemas.microsoft.com/office/drawing/2014/main" id="{338195C1-91CD-76A2-4F7A-821E53D96784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Gerader Verbinder 208">
                <a:extLst>
                  <a:ext uri="{FF2B5EF4-FFF2-40B4-BE49-F238E27FC236}">
                    <a16:creationId xmlns:a16="http://schemas.microsoft.com/office/drawing/2014/main" id="{D51C45F3-3B5D-5212-68F6-F12104B80D25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3" name="Gruppieren 162">
              <a:extLst>
                <a:ext uri="{FF2B5EF4-FFF2-40B4-BE49-F238E27FC236}">
                  <a16:creationId xmlns:a16="http://schemas.microsoft.com/office/drawing/2014/main" id="{92A0757D-0365-CF52-B352-679834AC0EB5}"/>
                </a:ext>
              </a:extLst>
            </p:cNvPr>
            <p:cNvGrpSpPr/>
            <p:nvPr/>
          </p:nvGrpSpPr>
          <p:grpSpPr>
            <a:xfrm>
              <a:off x="2860672" y="2332143"/>
              <a:ext cx="1390650" cy="140339"/>
              <a:chOff x="1352550" y="2193083"/>
              <a:chExt cx="1390650" cy="279400"/>
            </a:xfrm>
          </p:grpSpPr>
          <p:cxnSp>
            <p:nvCxnSpPr>
              <p:cNvPr id="188" name="Gerader Verbinder 187">
                <a:extLst>
                  <a:ext uri="{FF2B5EF4-FFF2-40B4-BE49-F238E27FC236}">
                    <a16:creationId xmlns:a16="http://schemas.microsoft.com/office/drawing/2014/main" id="{BE195EED-FC44-4374-1B62-E43765598440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Gerader Verbinder 188">
                <a:extLst>
                  <a:ext uri="{FF2B5EF4-FFF2-40B4-BE49-F238E27FC236}">
                    <a16:creationId xmlns:a16="http://schemas.microsoft.com/office/drawing/2014/main" id="{D5804B0B-9931-B29E-CC0D-9FE932616D59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Gerader Verbinder 189">
                <a:extLst>
                  <a:ext uri="{FF2B5EF4-FFF2-40B4-BE49-F238E27FC236}">
                    <a16:creationId xmlns:a16="http://schemas.microsoft.com/office/drawing/2014/main" id="{A129086F-68C9-259A-8E27-C3EC6723DEC6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Gerader Verbinder 190">
                <a:extLst>
                  <a:ext uri="{FF2B5EF4-FFF2-40B4-BE49-F238E27FC236}">
                    <a16:creationId xmlns:a16="http://schemas.microsoft.com/office/drawing/2014/main" id="{9ED2BC28-E7E2-22F1-87AA-56DFAD13A639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Gerader Verbinder 191">
                <a:extLst>
                  <a:ext uri="{FF2B5EF4-FFF2-40B4-BE49-F238E27FC236}">
                    <a16:creationId xmlns:a16="http://schemas.microsoft.com/office/drawing/2014/main" id="{C50E18BC-337C-4AAB-1412-AB0603017A4B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Gerader Verbinder 192">
                <a:extLst>
                  <a:ext uri="{FF2B5EF4-FFF2-40B4-BE49-F238E27FC236}">
                    <a16:creationId xmlns:a16="http://schemas.microsoft.com/office/drawing/2014/main" id="{687D1E51-7B6A-E1C6-9E7D-91540BA8F51C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Gerader Verbinder 193">
                <a:extLst>
                  <a:ext uri="{FF2B5EF4-FFF2-40B4-BE49-F238E27FC236}">
                    <a16:creationId xmlns:a16="http://schemas.microsoft.com/office/drawing/2014/main" id="{187E2D97-F86C-DA6A-2145-15AB08D167F9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Gerader Verbinder 194">
                <a:extLst>
                  <a:ext uri="{FF2B5EF4-FFF2-40B4-BE49-F238E27FC236}">
                    <a16:creationId xmlns:a16="http://schemas.microsoft.com/office/drawing/2014/main" id="{40F539BE-6FB0-5289-0475-62385C0481CE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Gerader Verbinder 195">
                <a:extLst>
                  <a:ext uri="{FF2B5EF4-FFF2-40B4-BE49-F238E27FC236}">
                    <a16:creationId xmlns:a16="http://schemas.microsoft.com/office/drawing/2014/main" id="{15335E8D-9AC0-DF35-1680-18D4AE7D2CFC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Gerader Verbinder 196">
                <a:extLst>
                  <a:ext uri="{FF2B5EF4-FFF2-40B4-BE49-F238E27FC236}">
                    <a16:creationId xmlns:a16="http://schemas.microsoft.com/office/drawing/2014/main" id="{A5FEB83F-A2BB-B33F-58E9-7C9078A7F375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Gerader Verbinder 197">
                <a:extLst>
                  <a:ext uri="{FF2B5EF4-FFF2-40B4-BE49-F238E27FC236}">
                    <a16:creationId xmlns:a16="http://schemas.microsoft.com/office/drawing/2014/main" id="{796FEC9D-4E54-2F6B-5BA9-881D6A130192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4" name="Gruppieren 163">
              <a:extLst>
                <a:ext uri="{FF2B5EF4-FFF2-40B4-BE49-F238E27FC236}">
                  <a16:creationId xmlns:a16="http://schemas.microsoft.com/office/drawing/2014/main" id="{3576C08A-6255-0FDA-024F-F2CD249A5237}"/>
                </a:ext>
              </a:extLst>
            </p:cNvPr>
            <p:cNvGrpSpPr/>
            <p:nvPr/>
          </p:nvGrpSpPr>
          <p:grpSpPr>
            <a:xfrm>
              <a:off x="4386544" y="2306743"/>
              <a:ext cx="1390650" cy="140339"/>
              <a:chOff x="1352550" y="2193083"/>
              <a:chExt cx="1390650" cy="279400"/>
            </a:xfrm>
          </p:grpSpPr>
          <p:cxnSp>
            <p:nvCxnSpPr>
              <p:cNvPr id="177" name="Gerader Verbinder 176">
                <a:extLst>
                  <a:ext uri="{FF2B5EF4-FFF2-40B4-BE49-F238E27FC236}">
                    <a16:creationId xmlns:a16="http://schemas.microsoft.com/office/drawing/2014/main" id="{0917C0A2-922E-694A-F977-E44482D2373A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Gerader Verbinder 177">
                <a:extLst>
                  <a:ext uri="{FF2B5EF4-FFF2-40B4-BE49-F238E27FC236}">
                    <a16:creationId xmlns:a16="http://schemas.microsoft.com/office/drawing/2014/main" id="{EC983310-F0E0-AF82-FC0F-1DB6573C9563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Gerader Verbinder 178">
                <a:extLst>
                  <a:ext uri="{FF2B5EF4-FFF2-40B4-BE49-F238E27FC236}">
                    <a16:creationId xmlns:a16="http://schemas.microsoft.com/office/drawing/2014/main" id="{5DE718A4-E299-4BCF-92D9-8C08E4E113B0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Gerader Verbinder 179">
                <a:extLst>
                  <a:ext uri="{FF2B5EF4-FFF2-40B4-BE49-F238E27FC236}">
                    <a16:creationId xmlns:a16="http://schemas.microsoft.com/office/drawing/2014/main" id="{CD7392D6-B4FF-89BF-6C0C-E17C6BF1C2A9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Gerader Verbinder 180">
                <a:extLst>
                  <a:ext uri="{FF2B5EF4-FFF2-40B4-BE49-F238E27FC236}">
                    <a16:creationId xmlns:a16="http://schemas.microsoft.com/office/drawing/2014/main" id="{88F725F4-E46E-95AB-62A4-67F41123E60A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Gerader Verbinder 181">
                <a:extLst>
                  <a:ext uri="{FF2B5EF4-FFF2-40B4-BE49-F238E27FC236}">
                    <a16:creationId xmlns:a16="http://schemas.microsoft.com/office/drawing/2014/main" id="{E9855074-4703-B1F9-B374-A1E7480F3EC7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Gerader Verbinder 182">
                <a:extLst>
                  <a:ext uri="{FF2B5EF4-FFF2-40B4-BE49-F238E27FC236}">
                    <a16:creationId xmlns:a16="http://schemas.microsoft.com/office/drawing/2014/main" id="{18D8DEB3-AF9B-C520-FAC2-74855A2EE49C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Gerader Verbinder 183">
                <a:extLst>
                  <a:ext uri="{FF2B5EF4-FFF2-40B4-BE49-F238E27FC236}">
                    <a16:creationId xmlns:a16="http://schemas.microsoft.com/office/drawing/2014/main" id="{26B769BC-A2D8-7F53-E7BF-8A4A82216344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Gerader Verbinder 184">
                <a:extLst>
                  <a:ext uri="{FF2B5EF4-FFF2-40B4-BE49-F238E27FC236}">
                    <a16:creationId xmlns:a16="http://schemas.microsoft.com/office/drawing/2014/main" id="{DBBAB09F-A489-72FC-E1AB-3948947FCED9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Gerader Verbinder 185">
                <a:extLst>
                  <a:ext uri="{FF2B5EF4-FFF2-40B4-BE49-F238E27FC236}">
                    <a16:creationId xmlns:a16="http://schemas.microsoft.com/office/drawing/2014/main" id="{8014526B-0EAB-2E0D-22D2-36A4CA0ABB92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Gerader Verbinder 186">
                <a:extLst>
                  <a:ext uri="{FF2B5EF4-FFF2-40B4-BE49-F238E27FC236}">
                    <a16:creationId xmlns:a16="http://schemas.microsoft.com/office/drawing/2014/main" id="{FCA6C09D-34C5-BDC7-D54C-D512A8D5C04C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5" name="Gruppieren 164">
              <a:extLst>
                <a:ext uri="{FF2B5EF4-FFF2-40B4-BE49-F238E27FC236}">
                  <a16:creationId xmlns:a16="http://schemas.microsoft.com/office/drawing/2014/main" id="{F27A85A6-F391-F214-4F72-89B51318E94D}"/>
                </a:ext>
              </a:extLst>
            </p:cNvPr>
            <p:cNvGrpSpPr/>
            <p:nvPr/>
          </p:nvGrpSpPr>
          <p:grpSpPr>
            <a:xfrm>
              <a:off x="5922474" y="2306743"/>
              <a:ext cx="1390650" cy="140339"/>
              <a:chOff x="1352550" y="2193083"/>
              <a:chExt cx="1390650" cy="279400"/>
            </a:xfrm>
          </p:grpSpPr>
          <p:cxnSp>
            <p:nvCxnSpPr>
              <p:cNvPr id="166" name="Gerader Verbinder 165">
                <a:extLst>
                  <a:ext uri="{FF2B5EF4-FFF2-40B4-BE49-F238E27FC236}">
                    <a16:creationId xmlns:a16="http://schemas.microsoft.com/office/drawing/2014/main" id="{CE7E92FE-1938-E4A9-B96C-277591FA7D94}"/>
                  </a:ext>
                </a:extLst>
              </p:cNvPr>
              <p:cNvCxnSpPr/>
              <p:nvPr/>
            </p:nvCxnSpPr>
            <p:spPr>
              <a:xfrm>
                <a:off x="13525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Gerader Verbinder 166">
                <a:extLst>
                  <a:ext uri="{FF2B5EF4-FFF2-40B4-BE49-F238E27FC236}">
                    <a16:creationId xmlns:a16="http://schemas.microsoft.com/office/drawing/2014/main" id="{6CE9A6BA-8BE9-11FE-4F62-9A71718127D6}"/>
                  </a:ext>
                </a:extLst>
              </p:cNvPr>
              <p:cNvCxnSpPr/>
              <p:nvPr/>
            </p:nvCxnSpPr>
            <p:spPr>
              <a:xfrm>
                <a:off x="14859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Gerader Verbinder 167">
                <a:extLst>
                  <a:ext uri="{FF2B5EF4-FFF2-40B4-BE49-F238E27FC236}">
                    <a16:creationId xmlns:a16="http://schemas.microsoft.com/office/drawing/2014/main" id="{21E556CF-123E-BE57-7F2B-3733A4CD5C7E}"/>
                  </a:ext>
                </a:extLst>
              </p:cNvPr>
              <p:cNvCxnSpPr/>
              <p:nvPr/>
            </p:nvCxnSpPr>
            <p:spPr>
              <a:xfrm>
                <a:off x="16129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Gerader Verbinder 168">
                <a:extLst>
                  <a:ext uri="{FF2B5EF4-FFF2-40B4-BE49-F238E27FC236}">
                    <a16:creationId xmlns:a16="http://schemas.microsoft.com/office/drawing/2014/main" id="{C81E51FE-4213-7367-34A6-EEA56B74A5BF}"/>
                  </a:ext>
                </a:extLst>
              </p:cNvPr>
              <p:cNvCxnSpPr/>
              <p:nvPr/>
            </p:nvCxnSpPr>
            <p:spPr>
              <a:xfrm>
                <a:off x="17589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Gerader Verbinder 169">
                <a:extLst>
                  <a:ext uri="{FF2B5EF4-FFF2-40B4-BE49-F238E27FC236}">
                    <a16:creationId xmlns:a16="http://schemas.microsoft.com/office/drawing/2014/main" id="{503E78AC-1BD5-2E2B-5016-5207980D37FE}"/>
                  </a:ext>
                </a:extLst>
              </p:cNvPr>
              <p:cNvCxnSpPr/>
              <p:nvPr/>
            </p:nvCxnSpPr>
            <p:spPr>
              <a:xfrm>
                <a:off x="18986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Gerader Verbinder 170">
                <a:extLst>
                  <a:ext uri="{FF2B5EF4-FFF2-40B4-BE49-F238E27FC236}">
                    <a16:creationId xmlns:a16="http://schemas.microsoft.com/office/drawing/2014/main" id="{E73BDB2D-12E1-A5B5-710C-12F228E8CA0F}"/>
                  </a:ext>
                </a:extLst>
              </p:cNvPr>
              <p:cNvCxnSpPr/>
              <p:nvPr/>
            </p:nvCxnSpPr>
            <p:spPr>
              <a:xfrm>
                <a:off x="20256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rader Verbinder 171">
                <a:extLst>
                  <a:ext uri="{FF2B5EF4-FFF2-40B4-BE49-F238E27FC236}">
                    <a16:creationId xmlns:a16="http://schemas.microsoft.com/office/drawing/2014/main" id="{1D4C3816-4732-D815-91F9-87501014AA78}"/>
                  </a:ext>
                </a:extLst>
              </p:cNvPr>
              <p:cNvCxnSpPr/>
              <p:nvPr/>
            </p:nvCxnSpPr>
            <p:spPr>
              <a:xfrm>
                <a:off x="21463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rader Verbinder 172">
                <a:extLst>
                  <a:ext uri="{FF2B5EF4-FFF2-40B4-BE49-F238E27FC236}">
                    <a16:creationId xmlns:a16="http://schemas.microsoft.com/office/drawing/2014/main" id="{34185BD6-2996-4A53-A864-06FC646B1A4D}"/>
                  </a:ext>
                </a:extLst>
              </p:cNvPr>
              <p:cNvCxnSpPr/>
              <p:nvPr/>
            </p:nvCxnSpPr>
            <p:spPr>
              <a:xfrm>
                <a:off x="22987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Gerader Verbinder 173">
                <a:extLst>
                  <a:ext uri="{FF2B5EF4-FFF2-40B4-BE49-F238E27FC236}">
                    <a16:creationId xmlns:a16="http://schemas.microsoft.com/office/drawing/2014/main" id="{9895845D-9F8F-CDD5-6A5B-2B05954EBA05}"/>
                  </a:ext>
                </a:extLst>
              </p:cNvPr>
              <p:cNvCxnSpPr/>
              <p:nvPr/>
            </p:nvCxnSpPr>
            <p:spPr>
              <a:xfrm>
                <a:off x="24447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Gerader Verbinder 174">
                <a:extLst>
                  <a:ext uri="{FF2B5EF4-FFF2-40B4-BE49-F238E27FC236}">
                    <a16:creationId xmlns:a16="http://schemas.microsoft.com/office/drawing/2014/main" id="{25434961-64F4-A2DF-72CE-C732296A6133}"/>
                  </a:ext>
                </a:extLst>
              </p:cNvPr>
              <p:cNvCxnSpPr/>
              <p:nvPr/>
            </p:nvCxnSpPr>
            <p:spPr>
              <a:xfrm>
                <a:off x="258445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Gerader Verbinder 175">
                <a:extLst>
                  <a:ext uri="{FF2B5EF4-FFF2-40B4-BE49-F238E27FC236}">
                    <a16:creationId xmlns:a16="http://schemas.microsoft.com/office/drawing/2014/main" id="{53C184AA-A77E-5A07-3619-ABFAF2629B12}"/>
                  </a:ext>
                </a:extLst>
              </p:cNvPr>
              <p:cNvCxnSpPr/>
              <p:nvPr/>
            </p:nvCxnSpPr>
            <p:spPr>
              <a:xfrm>
                <a:off x="2743200" y="2193083"/>
                <a:ext cx="0" cy="27940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347B4AFF-0270-A702-E755-9DB5AB51EF8B}"/>
              </a:ext>
            </a:extLst>
          </p:cNvPr>
          <p:cNvSpPr txBox="1"/>
          <p:nvPr/>
        </p:nvSpPr>
        <p:spPr>
          <a:xfrm>
            <a:off x="1028846" y="615012"/>
            <a:ext cx="99775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70C0"/>
                </a:solidFill>
              </a:rPr>
              <a:t>Info: zum Kopieren der Information reicht demnach ein DNA-Strang aus. Die Kopie der DNA wird in Form von mRNA angefertigt.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C6241CF-E338-5F9F-CE23-2E34CFABDE6F}"/>
              </a:ext>
            </a:extLst>
          </p:cNvPr>
          <p:cNvSpPr txBox="1"/>
          <p:nvPr/>
        </p:nvSpPr>
        <p:spPr>
          <a:xfrm>
            <a:off x="5715276" y="3850807"/>
            <a:ext cx="60209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rgbClr val="0070C0"/>
                </a:solidFill>
              </a:rPr>
              <a:t>Die mRNA ist ähnlich aufgebaut wie die DNA. Mittels der komplementären Basenpaarung kann die DNA umgeschrieben (=transkribiert) werden.</a:t>
            </a:r>
          </a:p>
        </p:txBody>
      </p:sp>
    </p:spTree>
    <p:extLst>
      <p:ext uri="{BB962C8B-B14F-4D97-AF65-F5344CB8AC3E}">
        <p14:creationId xmlns:p14="http://schemas.microsoft.com/office/powerpoint/2010/main" val="348918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0.00326 0.1495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6">
            <a:extLst>
              <a:ext uri="{FF2B5EF4-FFF2-40B4-BE49-F238E27FC236}">
                <a16:creationId xmlns:a16="http://schemas.microsoft.com/office/drawing/2014/main" id="{416CE2FE-4F0A-A298-F352-ED0D614C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3864"/>
            <a:ext cx="10515600" cy="1325563"/>
          </a:xfrm>
        </p:spPr>
        <p:txBody>
          <a:bodyPr>
            <a:normAutofit/>
          </a:bodyPr>
          <a:lstStyle/>
          <a:p>
            <a:r>
              <a:rPr lang="de-DE" sz="2800" b="1" kern="1600" dirty="0">
                <a:solidFill>
                  <a:srgbClr val="FF0000"/>
                </a:solidFill>
                <a:latin typeface="Avenir LT Std 55 Roman" panose="020B0503020203020204" pitchFamily="34" charset="0"/>
                <a:ea typeface="Times New Roman" panose="02020603050405020304" pitchFamily="18" charset="0"/>
              </a:rPr>
              <a:t>3</a:t>
            </a:r>
            <a:r>
              <a:rPr lang="de-DE" sz="2800" b="1" kern="1600" dirty="0">
                <a:solidFill>
                  <a:srgbClr val="FF0000"/>
                </a:solidFill>
                <a:effectLst/>
                <a:latin typeface="Avenir LT Std 55 Roman" panose="020B0503020203020204" pitchFamily="34" charset="0"/>
                <a:ea typeface="Times New Roman" panose="02020603050405020304" pitchFamily="18" charset="0"/>
              </a:rPr>
              <a:t>.1 Transkription</a:t>
            </a:r>
            <a:endParaRPr lang="de-DE" sz="6000" dirty="0"/>
          </a:p>
        </p:txBody>
      </p:sp>
      <p:sp>
        <p:nvSpPr>
          <p:cNvPr id="18" name="Inhaltsplatzhalter 17">
            <a:extLst>
              <a:ext uri="{FF2B5EF4-FFF2-40B4-BE49-F238E27FC236}">
                <a16:creationId xmlns:a16="http://schemas.microsoft.com/office/drawing/2014/main" id="{1E584803-228D-D59D-C825-C61EB5292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79427"/>
            <a:ext cx="10515600" cy="2997535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de-DE" sz="2400" dirty="0">
                <a:solidFill>
                  <a:srgbClr val="1F3763"/>
                </a:solidFill>
                <a:effectLst/>
                <a:latin typeface="Avenir LT Std 35 Light" panose="020B04020202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kurzer Abschnitt</a:t>
            </a:r>
            <a:r>
              <a:rPr lang="de-DE" sz="2400" dirty="0"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 </a:t>
            </a:r>
            <a:r>
              <a:rPr lang="de-DE" sz="2400" b="1" dirty="0">
                <a:solidFill>
                  <a:srgbClr val="FF0000"/>
                </a:solidFill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DNA</a:t>
            </a:r>
            <a:r>
              <a:rPr lang="de-DE" sz="2400" dirty="0"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wird </a:t>
            </a:r>
            <a:r>
              <a:rPr lang="de-DE" sz="2400" dirty="0">
                <a:solidFill>
                  <a:srgbClr val="1F3763"/>
                </a:solidFill>
                <a:effectLst/>
                <a:latin typeface="Avenir LT Std 35 Light" panose="020B04020202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kopiert</a:t>
            </a:r>
            <a:r>
              <a:rPr lang="de-DE" sz="2400" dirty="0"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de-DE" sz="2400" dirty="0">
                <a:effectLst/>
                <a:latin typeface="Avenir LT Std 35 Light" panose="020B0402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entstehendes Molekül ist die </a:t>
            </a:r>
            <a:r>
              <a:rPr lang="de-DE" sz="2400" b="1" dirty="0">
                <a:solidFill>
                  <a:srgbClr val="FF0000"/>
                </a:solidFill>
                <a:effectLst/>
                <a:latin typeface="Avenir LT Std 35 Light" panose="020B04020202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mRNA</a:t>
            </a:r>
            <a:r>
              <a:rPr lang="de-DE" sz="2400" dirty="0">
                <a:solidFill>
                  <a:srgbClr val="1F3763"/>
                </a:solidFill>
                <a:effectLst/>
                <a:latin typeface="Avenir LT Std 35 Light" panose="020B04020202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2400" dirty="0" err="1">
                <a:solidFill>
                  <a:srgbClr val="1F3763"/>
                </a:solidFill>
                <a:effectLst/>
                <a:latin typeface="Avenir LT Std 35 Light" panose="020B04020202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messenger</a:t>
            </a:r>
            <a:r>
              <a:rPr lang="de-DE" sz="2400" dirty="0">
                <a:solidFill>
                  <a:srgbClr val="1F3763"/>
                </a:solidFill>
                <a:effectLst/>
                <a:latin typeface="Avenir LT Std 35 Light" panose="020B04020202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RNA)</a:t>
            </a:r>
            <a:endParaRPr lang="de-DE" sz="2400" dirty="0">
              <a:effectLst/>
              <a:latin typeface="Avenir LT Std 35 Light" panose="020B04020202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65BC265-7750-85A0-49C2-33E10DFBDC46}"/>
              </a:ext>
            </a:extLst>
          </p:cNvPr>
          <p:cNvSpPr txBox="1"/>
          <p:nvPr/>
        </p:nvSpPr>
        <p:spPr>
          <a:xfrm>
            <a:off x="899995" y="562322"/>
            <a:ext cx="106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70C0"/>
                </a:solidFill>
              </a:rPr>
              <a:t>Arbeitsauftrag 2: Ergänz den Hefteintrag um die folgenden Stichpunkte. </a:t>
            </a:r>
          </a:p>
        </p:txBody>
      </p:sp>
    </p:spTree>
    <p:extLst>
      <p:ext uri="{BB962C8B-B14F-4D97-AF65-F5344CB8AC3E}">
        <p14:creationId xmlns:p14="http://schemas.microsoft.com/office/powerpoint/2010/main" val="143225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B7F9C1B-F142-4225-49E2-21FD05CBED65}"/>
              </a:ext>
            </a:extLst>
          </p:cNvPr>
          <p:cNvGrpSpPr/>
          <p:nvPr/>
        </p:nvGrpSpPr>
        <p:grpSpPr>
          <a:xfrm>
            <a:off x="1881939" y="4960295"/>
            <a:ext cx="6251590" cy="1577341"/>
            <a:chOff x="6973" y="0"/>
            <a:chExt cx="6252010" cy="1577552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380FA55E-15F6-D14F-3E18-282D03783364}"/>
                </a:ext>
              </a:extLst>
            </p:cNvPr>
            <p:cNvGrpSpPr/>
            <p:nvPr/>
          </p:nvGrpSpPr>
          <p:grpSpPr>
            <a:xfrm>
              <a:off x="6973" y="0"/>
              <a:ext cx="6252010" cy="1577552"/>
              <a:chOff x="6973" y="0"/>
              <a:chExt cx="6252010" cy="1577552"/>
            </a:xfrm>
          </p:grpSpPr>
          <p:sp>
            <p:nvSpPr>
              <p:cNvPr id="8" name="AutoShape 48">
                <a:extLst>
                  <a:ext uri="{FF2B5EF4-FFF2-40B4-BE49-F238E27FC236}">
                    <a16:creationId xmlns:a16="http://schemas.microsoft.com/office/drawing/2014/main" id="{280C6DCE-320D-7C54-7F13-D2C0EB99F3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6768" y="194734"/>
                <a:ext cx="1061720" cy="546735"/>
              </a:xfrm>
              <a:prstGeom prst="roundRect">
                <a:avLst>
                  <a:gd name="adj" fmla="val 16667"/>
                </a:avLst>
              </a:prstGeom>
              <a:solidFill>
                <a:srgbClr val="FF9900"/>
              </a:solidFill>
              <a:ln w="19050">
                <a:noFill/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grpSp>
            <p:nvGrpSpPr>
              <p:cNvPr id="9" name="Group 5">
                <a:extLst>
                  <a:ext uri="{FF2B5EF4-FFF2-40B4-BE49-F238E27FC236}">
                    <a16:creationId xmlns:a16="http://schemas.microsoft.com/office/drawing/2014/main" id="{1F38E301-0579-34B5-8ED7-951058AFC8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8866" y="313267"/>
                <a:ext cx="1017270" cy="261620"/>
                <a:chOff x="2554" y="8102"/>
                <a:chExt cx="1602" cy="412"/>
              </a:xfrm>
            </p:grpSpPr>
            <p:sp>
              <p:nvSpPr>
                <p:cNvPr id="33" name="Freeform 8">
                  <a:extLst>
                    <a:ext uri="{FF2B5EF4-FFF2-40B4-BE49-F238E27FC236}">
                      <a16:creationId xmlns:a16="http://schemas.microsoft.com/office/drawing/2014/main" id="{6DF4FD33-1483-22E8-BCEC-23250B0DD1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grpSp>
              <p:nvGrpSpPr>
                <p:cNvPr id="34" name="Group 9">
                  <a:extLst>
                    <a:ext uri="{FF2B5EF4-FFF2-40B4-BE49-F238E27FC236}">
                      <a16:creationId xmlns:a16="http://schemas.microsoft.com/office/drawing/2014/main" id="{60403224-73D7-1F55-66A7-75ECB5DEEB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81" y="8128"/>
                  <a:ext cx="1075" cy="386"/>
                  <a:chOff x="2019" y="8068"/>
                  <a:chExt cx="1075" cy="386"/>
                </a:xfrm>
              </p:grpSpPr>
              <p:sp>
                <p:nvSpPr>
                  <p:cNvPr id="35" name="Freeform 10">
                    <a:extLst>
                      <a:ext uri="{FF2B5EF4-FFF2-40B4-BE49-F238E27FC236}">
                        <a16:creationId xmlns:a16="http://schemas.microsoft.com/office/drawing/2014/main" id="{B07074FB-3FCF-6327-1DC8-4B38CEE761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19" y="8068"/>
                    <a:ext cx="540" cy="352"/>
                  </a:xfrm>
                  <a:custGeom>
                    <a:avLst/>
                    <a:gdLst>
                      <a:gd name="T0" fmla="*/ 0 w 540"/>
                      <a:gd name="T1" fmla="*/ 161 h 352"/>
                      <a:gd name="T2" fmla="*/ 154 w 540"/>
                      <a:gd name="T3" fmla="*/ 328 h 352"/>
                      <a:gd name="T4" fmla="*/ 398 w 540"/>
                      <a:gd name="T5" fmla="*/ 19 h 352"/>
                      <a:gd name="T6" fmla="*/ 540 w 540"/>
                      <a:gd name="T7" fmla="*/ 212 h 3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40" h="352">
                        <a:moveTo>
                          <a:pt x="0" y="161"/>
                        </a:moveTo>
                        <a:cubicBezTo>
                          <a:pt x="44" y="256"/>
                          <a:pt x="88" y="352"/>
                          <a:pt x="154" y="328"/>
                        </a:cubicBezTo>
                        <a:cubicBezTo>
                          <a:pt x="220" y="304"/>
                          <a:pt x="334" y="38"/>
                          <a:pt x="398" y="19"/>
                        </a:cubicBezTo>
                        <a:cubicBezTo>
                          <a:pt x="462" y="0"/>
                          <a:pt x="501" y="106"/>
                          <a:pt x="540" y="212"/>
                        </a:cubicBezTo>
                      </a:path>
                    </a:pathLst>
                  </a:custGeom>
                  <a:noFill/>
                  <a:ln w="19050">
                    <a:solidFill>
                      <a:srgbClr val="BF95D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6" name="Freeform 11">
                    <a:extLst>
                      <a:ext uri="{FF2B5EF4-FFF2-40B4-BE49-F238E27FC236}">
                        <a16:creationId xmlns:a16="http://schemas.microsoft.com/office/drawing/2014/main" id="{C153F6E9-94BB-017D-F73F-43ED5F055D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54" y="8102"/>
                    <a:ext cx="540" cy="352"/>
                  </a:xfrm>
                  <a:custGeom>
                    <a:avLst/>
                    <a:gdLst>
                      <a:gd name="T0" fmla="*/ 0 w 540"/>
                      <a:gd name="T1" fmla="*/ 161 h 352"/>
                      <a:gd name="T2" fmla="*/ 154 w 540"/>
                      <a:gd name="T3" fmla="*/ 328 h 352"/>
                      <a:gd name="T4" fmla="*/ 398 w 540"/>
                      <a:gd name="T5" fmla="*/ 19 h 352"/>
                      <a:gd name="T6" fmla="*/ 540 w 540"/>
                      <a:gd name="T7" fmla="*/ 212 h 3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40" h="352">
                        <a:moveTo>
                          <a:pt x="0" y="161"/>
                        </a:moveTo>
                        <a:cubicBezTo>
                          <a:pt x="44" y="256"/>
                          <a:pt x="88" y="352"/>
                          <a:pt x="154" y="328"/>
                        </a:cubicBezTo>
                        <a:cubicBezTo>
                          <a:pt x="220" y="304"/>
                          <a:pt x="334" y="38"/>
                          <a:pt x="398" y="19"/>
                        </a:cubicBezTo>
                        <a:cubicBezTo>
                          <a:pt x="462" y="0"/>
                          <a:pt x="501" y="106"/>
                          <a:pt x="540" y="212"/>
                        </a:cubicBezTo>
                      </a:path>
                    </a:pathLst>
                  </a:custGeom>
                  <a:noFill/>
                  <a:ln w="19050">
                    <a:solidFill>
                      <a:srgbClr val="BF95D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10" name="Group 20">
                <a:extLst>
                  <a:ext uri="{FF2B5EF4-FFF2-40B4-BE49-F238E27FC236}">
                    <a16:creationId xmlns:a16="http://schemas.microsoft.com/office/drawing/2014/main" id="{8462323B-3776-70D2-8F77-0F5BB4CDF5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87700" y="330200"/>
                <a:ext cx="682625" cy="245110"/>
                <a:chOff x="2019" y="8068"/>
                <a:chExt cx="1075" cy="386"/>
              </a:xfrm>
            </p:grpSpPr>
            <p:sp>
              <p:nvSpPr>
                <p:cNvPr id="31" name="Freeform 21">
                  <a:extLst>
                    <a:ext uri="{FF2B5EF4-FFF2-40B4-BE49-F238E27FC236}">
                      <a16:creationId xmlns:a16="http://schemas.microsoft.com/office/drawing/2014/main" id="{A1B2C363-0208-038C-EFA1-E7F6E0A3E5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9" y="8068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32" name="Freeform 22">
                  <a:extLst>
                    <a:ext uri="{FF2B5EF4-FFF2-40B4-BE49-F238E27FC236}">
                      <a16:creationId xmlns:a16="http://schemas.microsoft.com/office/drawing/2014/main" id="{3AA4C0CE-E22C-E50F-E5AB-38A6A10587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11" name="Group 27">
                <a:extLst>
                  <a:ext uri="{FF2B5EF4-FFF2-40B4-BE49-F238E27FC236}">
                    <a16:creationId xmlns:a16="http://schemas.microsoft.com/office/drawing/2014/main" id="{639B75FB-A85C-64A2-43F4-EC0E3B3E54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9300" y="317500"/>
                <a:ext cx="677545" cy="240030"/>
                <a:chOff x="2554" y="8102"/>
                <a:chExt cx="1067" cy="378"/>
              </a:xfrm>
            </p:grpSpPr>
            <p:sp>
              <p:nvSpPr>
                <p:cNvPr id="29" name="Freeform 30">
                  <a:extLst>
                    <a:ext uri="{FF2B5EF4-FFF2-40B4-BE49-F238E27FC236}">
                      <a16:creationId xmlns:a16="http://schemas.microsoft.com/office/drawing/2014/main" id="{236C8A22-69A1-B931-95E6-F1A82F28A8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30" name="Freeform 32">
                  <a:extLst>
                    <a:ext uri="{FF2B5EF4-FFF2-40B4-BE49-F238E27FC236}">
                      <a16:creationId xmlns:a16="http://schemas.microsoft.com/office/drawing/2014/main" id="{707CC0A2-1CB8-DE34-C841-6C7BB6E4DF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1" y="8128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12" name="Group 42">
                <a:extLst>
                  <a:ext uri="{FF2B5EF4-FFF2-40B4-BE49-F238E27FC236}">
                    <a16:creationId xmlns:a16="http://schemas.microsoft.com/office/drawing/2014/main" id="{946B40EE-E3DA-AE59-1E7D-04E8BD5981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4133" y="334434"/>
                <a:ext cx="682625" cy="245110"/>
                <a:chOff x="2019" y="8068"/>
                <a:chExt cx="1075" cy="386"/>
              </a:xfrm>
            </p:grpSpPr>
            <p:sp>
              <p:nvSpPr>
                <p:cNvPr id="27" name="Freeform 43">
                  <a:extLst>
                    <a:ext uri="{FF2B5EF4-FFF2-40B4-BE49-F238E27FC236}">
                      <a16:creationId xmlns:a16="http://schemas.microsoft.com/office/drawing/2014/main" id="{EA2FDF95-95D3-9BA8-762D-69FC3A7B28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9" y="8068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28" name="Freeform 44">
                  <a:extLst>
                    <a:ext uri="{FF2B5EF4-FFF2-40B4-BE49-F238E27FC236}">
                      <a16:creationId xmlns:a16="http://schemas.microsoft.com/office/drawing/2014/main" id="{2027D014-3926-8622-B1AB-44D92202BC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cxnSp>
            <p:nvCxnSpPr>
              <p:cNvPr id="13" name="Line 49">
                <a:extLst>
                  <a:ext uri="{FF2B5EF4-FFF2-40B4-BE49-F238E27FC236}">
                    <a16:creationId xmlns:a16="http://schemas.microsoft.com/office/drawing/2014/main" id="{D01B8640-501E-BFD1-57BB-CF886E2D774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689100" y="482600"/>
                <a:ext cx="138430" cy="163195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Line 52">
                <a:extLst>
                  <a:ext uri="{FF2B5EF4-FFF2-40B4-BE49-F238E27FC236}">
                    <a16:creationId xmlns:a16="http://schemas.microsoft.com/office/drawing/2014/main" id="{4177B5A7-3A39-42F9-DB14-8AA405FA0FF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684866" y="266700"/>
                <a:ext cx="163830" cy="97790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Line 54">
                <a:extLst>
                  <a:ext uri="{FF2B5EF4-FFF2-40B4-BE49-F238E27FC236}">
                    <a16:creationId xmlns:a16="http://schemas.microsoft.com/office/drawing/2014/main" id="{6D2D0738-02A7-492E-25DF-7BBC0FDC578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523066" y="262467"/>
                <a:ext cx="195580" cy="228600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Line 51">
                <a:extLst>
                  <a:ext uri="{FF2B5EF4-FFF2-40B4-BE49-F238E27FC236}">
                    <a16:creationId xmlns:a16="http://schemas.microsoft.com/office/drawing/2014/main" id="{60C71494-DFF8-8D17-8BAE-1B37E3190DB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565400" y="550334"/>
                <a:ext cx="187960" cy="130810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7" name="Text Box 58">
                <a:extLst>
                  <a:ext uri="{FF2B5EF4-FFF2-40B4-BE49-F238E27FC236}">
                    <a16:creationId xmlns:a16="http://schemas.microsoft.com/office/drawing/2014/main" id="{E85B8746-A82E-B0DF-63C4-CDC53618CB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0333" y="0"/>
                <a:ext cx="1898650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r>
                  <a:rPr lang="de-DE" sz="1400" b="1">
                    <a:solidFill>
                      <a:srgbClr val="BF95DF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DNA-Doppelstrang</a:t>
                </a:r>
                <a:endParaRPr lang="de-DE" sz="1400">
                  <a:effectLst/>
                  <a:latin typeface="Avenir LT Std 35 Light" panose="020B040202020302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8" name="Line 57">
                <a:extLst>
                  <a:ext uri="{FF2B5EF4-FFF2-40B4-BE49-F238E27FC236}">
                    <a16:creationId xmlns:a16="http://schemas.microsoft.com/office/drawing/2014/main" id="{D1961112-E683-3447-A6B6-B183ABCE81B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3767666" y="122767"/>
                <a:ext cx="563245" cy="3022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" name="Freeform 56">
                <a:extLst>
                  <a:ext uri="{FF2B5EF4-FFF2-40B4-BE49-F238E27FC236}">
                    <a16:creationId xmlns:a16="http://schemas.microsoft.com/office/drawing/2014/main" id="{D5FCFF3A-DBB9-1ABD-A7CD-AF8ACB836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7233" y="601134"/>
                <a:ext cx="596265" cy="612140"/>
              </a:xfrm>
              <a:custGeom>
                <a:avLst/>
                <a:gdLst>
                  <a:gd name="T0" fmla="*/ 0 w 939"/>
                  <a:gd name="T1" fmla="*/ 0 h 964"/>
                  <a:gd name="T2" fmla="*/ 321 w 939"/>
                  <a:gd name="T3" fmla="*/ 218 h 964"/>
                  <a:gd name="T4" fmla="*/ 450 w 939"/>
                  <a:gd name="T5" fmla="*/ 655 h 964"/>
                  <a:gd name="T6" fmla="*/ 939 w 939"/>
                  <a:gd name="T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9" h="964">
                    <a:moveTo>
                      <a:pt x="0" y="0"/>
                    </a:moveTo>
                    <a:cubicBezTo>
                      <a:pt x="123" y="54"/>
                      <a:pt x="246" y="109"/>
                      <a:pt x="321" y="218"/>
                    </a:cubicBezTo>
                    <a:cubicBezTo>
                      <a:pt x="396" y="327"/>
                      <a:pt x="347" y="531"/>
                      <a:pt x="450" y="655"/>
                    </a:cubicBezTo>
                    <a:cubicBezTo>
                      <a:pt x="553" y="779"/>
                      <a:pt x="746" y="871"/>
                      <a:pt x="939" y="964"/>
                    </a:cubicBezTo>
                  </a:path>
                </a:pathLst>
              </a:custGeom>
              <a:noFill/>
              <a:ln w="19050">
                <a:solidFill>
                  <a:srgbClr val="7030A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20" name="Text Box 62">
                <a:extLst>
                  <a:ext uri="{FF2B5EF4-FFF2-40B4-BE49-F238E27FC236}">
                    <a16:creationId xmlns:a16="http://schemas.microsoft.com/office/drawing/2014/main" id="{712D5BF9-9383-6190-D632-AC5F587A26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73" y="783167"/>
                <a:ext cx="2247900" cy="79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r>
                  <a:rPr lang="de-DE" sz="1400" b="1" dirty="0">
                    <a:solidFill>
                      <a:srgbClr val="FFC00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Enzym</a:t>
                </a:r>
                <a:br>
                  <a:rPr lang="de-DE" sz="1400" b="1" dirty="0">
                    <a:solidFill>
                      <a:srgbClr val="FFC00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</a:br>
                <a:r>
                  <a:rPr lang="de-DE" sz="1400" b="1" dirty="0">
                    <a:solidFill>
                      <a:srgbClr val="FFC00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(Abschreiben der DNA)</a:t>
                </a:r>
                <a:endParaRPr lang="de-DE" sz="1400" dirty="0">
                  <a:effectLst/>
                  <a:latin typeface="Avenir LT Std 35 Light" panose="020B040202020302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Line 61">
                <a:extLst>
                  <a:ext uri="{FF2B5EF4-FFF2-40B4-BE49-F238E27FC236}">
                    <a16:creationId xmlns:a16="http://schemas.microsoft.com/office/drawing/2014/main" id="{CEBB1CF6-F25D-977F-41A9-213AA8EAD1D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519766" y="783167"/>
                <a:ext cx="301625" cy="1524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" name="Text Box 60">
                <a:extLst>
                  <a:ext uri="{FF2B5EF4-FFF2-40B4-BE49-F238E27FC236}">
                    <a16:creationId xmlns:a16="http://schemas.microsoft.com/office/drawing/2014/main" id="{B32A12B4-7AB4-10E3-F5FB-FD8C65D896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39066" y="990600"/>
                <a:ext cx="1502410" cy="326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r>
                  <a:rPr lang="de-DE" sz="1400" b="1">
                    <a:solidFill>
                      <a:srgbClr val="7030A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mRNA</a:t>
                </a:r>
                <a:endParaRPr lang="de-DE" sz="1400">
                  <a:effectLst/>
                  <a:latin typeface="Avenir LT Std 35 Light" panose="020B040202020302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" name="Line 59">
                <a:extLst>
                  <a:ext uri="{FF2B5EF4-FFF2-40B4-BE49-F238E27FC236}">
                    <a16:creationId xmlns:a16="http://schemas.microsoft.com/office/drawing/2014/main" id="{8FEE3DC2-2FE5-6180-B006-13AFD653631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2849033" y="1083734"/>
                <a:ext cx="680085" cy="7747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2FE7E078-CE8D-EB61-FCC6-88C9B945FB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3266" y="330200"/>
                <a:ext cx="342900" cy="223520"/>
              </a:xfrm>
              <a:custGeom>
                <a:avLst/>
                <a:gdLst>
                  <a:gd name="T0" fmla="*/ 0 w 540"/>
                  <a:gd name="T1" fmla="*/ 161 h 352"/>
                  <a:gd name="T2" fmla="*/ 154 w 540"/>
                  <a:gd name="T3" fmla="*/ 328 h 352"/>
                  <a:gd name="T4" fmla="*/ 398 w 540"/>
                  <a:gd name="T5" fmla="*/ 19 h 352"/>
                  <a:gd name="T6" fmla="*/ 540 w 540"/>
                  <a:gd name="T7" fmla="*/ 2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352">
                    <a:moveTo>
                      <a:pt x="0" y="161"/>
                    </a:moveTo>
                    <a:cubicBezTo>
                      <a:pt x="44" y="256"/>
                      <a:pt x="88" y="352"/>
                      <a:pt x="154" y="328"/>
                    </a:cubicBezTo>
                    <a:cubicBezTo>
                      <a:pt x="220" y="304"/>
                      <a:pt x="334" y="38"/>
                      <a:pt x="398" y="19"/>
                    </a:cubicBezTo>
                    <a:cubicBezTo>
                      <a:pt x="462" y="0"/>
                      <a:pt x="501" y="106"/>
                      <a:pt x="540" y="212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25" name="Freeform 40">
                <a:extLst>
                  <a:ext uri="{FF2B5EF4-FFF2-40B4-BE49-F238E27FC236}">
                    <a16:creationId xmlns:a16="http://schemas.microsoft.com/office/drawing/2014/main" id="{A6A80BB6-DD4A-2F67-82C7-30EFCD81E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2400" y="347134"/>
                <a:ext cx="342900" cy="223520"/>
              </a:xfrm>
              <a:custGeom>
                <a:avLst/>
                <a:gdLst>
                  <a:gd name="T0" fmla="*/ 0 w 540"/>
                  <a:gd name="T1" fmla="*/ 161 h 352"/>
                  <a:gd name="T2" fmla="*/ 154 w 540"/>
                  <a:gd name="T3" fmla="*/ 328 h 352"/>
                  <a:gd name="T4" fmla="*/ 398 w 540"/>
                  <a:gd name="T5" fmla="*/ 19 h 352"/>
                  <a:gd name="T6" fmla="*/ 540 w 540"/>
                  <a:gd name="T7" fmla="*/ 2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352">
                    <a:moveTo>
                      <a:pt x="0" y="161"/>
                    </a:moveTo>
                    <a:cubicBezTo>
                      <a:pt x="44" y="256"/>
                      <a:pt x="88" y="352"/>
                      <a:pt x="154" y="328"/>
                    </a:cubicBezTo>
                    <a:cubicBezTo>
                      <a:pt x="220" y="304"/>
                      <a:pt x="334" y="38"/>
                      <a:pt x="398" y="19"/>
                    </a:cubicBezTo>
                    <a:cubicBezTo>
                      <a:pt x="462" y="0"/>
                      <a:pt x="501" y="106"/>
                      <a:pt x="540" y="212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8163A12A-AFB4-FC7E-1573-C8D2E1206828}"/>
                  </a:ext>
                </a:extLst>
              </p:cNvPr>
              <p:cNvSpPr/>
              <p:nvPr/>
            </p:nvSpPr>
            <p:spPr>
              <a:xfrm>
                <a:off x="2717800" y="338667"/>
                <a:ext cx="140007" cy="238375"/>
              </a:xfrm>
              <a:custGeom>
                <a:avLst/>
                <a:gdLst>
                  <a:gd name="connsiteX0" fmla="*/ 0 w 140007"/>
                  <a:gd name="connsiteY0" fmla="*/ 238375 h 238375"/>
                  <a:gd name="connsiteX1" fmla="*/ 42333 w 140007"/>
                  <a:gd name="connsiteY1" fmla="*/ 141008 h 238375"/>
                  <a:gd name="connsiteX2" fmla="*/ 55033 w 140007"/>
                  <a:gd name="connsiteY2" fmla="*/ 18241 h 238375"/>
                  <a:gd name="connsiteX3" fmla="*/ 127000 w 140007"/>
                  <a:gd name="connsiteY3" fmla="*/ 9775 h 238375"/>
                  <a:gd name="connsiteX4" fmla="*/ 139700 w 140007"/>
                  <a:gd name="connsiteY4" fmla="*/ 107141 h 238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007" h="238375">
                    <a:moveTo>
                      <a:pt x="0" y="238375"/>
                    </a:moveTo>
                    <a:cubicBezTo>
                      <a:pt x="16580" y="208036"/>
                      <a:pt x="33161" y="177697"/>
                      <a:pt x="42333" y="141008"/>
                    </a:cubicBezTo>
                    <a:cubicBezTo>
                      <a:pt x="51505" y="104319"/>
                      <a:pt x="40922" y="40113"/>
                      <a:pt x="55033" y="18241"/>
                    </a:cubicBezTo>
                    <a:cubicBezTo>
                      <a:pt x="69144" y="-3631"/>
                      <a:pt x="112889" y="-5042"/>
                      <a:pt x="127000" y="9775"/>
                    </a:cubicBezTo>
                    <a:cubicBezTo>
                      <a:pt x="141111" y="24592"/>
                      <a:pt x="140405" y="65866"/>
                      <a:pt x="139700" y="107141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/>
              </a:p>
            </p:txBody>
          </p:sp>
        </p:grpSp>
        <p:sp>
          <p:nvSpPr>
            <p:cNvPr id="4" name="Freihandform: Form 3">
              <a:extLst>
                <a:ext uri="{FF2B5EF4-FFF2-40B4-BE49-F238E27FC236}">
                  <a16:creationId xmlns:a16="http://schemas.microsoft.com/office/drawing/2014/main" id="{DC563735-C7F1-36E5-ECC6-E0107CAAB539}"/>
                </a:ext>
              </a:extLst>
            </p:cNvPr>
            <p:cNvSpPr/>
            <p:nvPr/>
          </p:nvSpPr>
          <p:spPr>
            <a:xfrm>
              <a:off x="1807633" y="258234"/>
              <a:ext cx="762000" cy="38137"/>
            </a:xfrm>
            <a:custGeom>
              <a:avLst/>
              <a:gdLst>
                <a:gd name="connsiteX0" fmla="*/ 0 w 762000"/>
                <a:gd name="connsiteY0" fmla="*/ 25437 h 38137"/>
                <a:gd name="connsiteX1" fmla="*/ 59267 w 762000"/>
                <a:gd name="connsiteY1" fmla="*/ 4270 h 38137"/>
                <a:gd name="connsiteX2" fmla="*/ 156633 w 762000"/>
                <a:gd name="connsiteY2" fmla="*/ 37 h 38137"/>
                <a:gd name="connsiteX3" fmla="*/ 622300 w 762000"/>
                <a:gd name="connsiteY3" fmla="*/ 37 h 38137"/>
                <a:gd name="connsiteX4" fmla="*/ 711200 w 762000"/>
                <a:gd name="connsiteY4" fmla="*/ 4270 h 38137"/>
                <a:gd name="connsiteX5" fmla="*/ 762000 w 762000"/>
                <a:gd name="connsiteY5" fmla="*/ 38137 h 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0" h="38137">
                  <a:moveTo>
                    <a:pt x="0" y="25437"/>
                  </a:moveTo>
                  <a:cubicBezTo>
                    <a:pt x="16580" y="16970"/>
                    <a:pt x="33161" y="8503"/>
                    <a:pt x="59267" y="4270"/>
                  </a:cubicBezTo>
                  <a:cubicBezTo>
                    <a:pt x="85373" y="37"/>
                    <a:pt x="156633" y="37"/>
                    <a:pt x="156633" y="37"/>
                  </a:cubicBezTo>
                  <a:lnTo>
                    <a:pt x="622300" y="37"/>
                  </a:lnTo>
                  <a:cubicBezTo>
                    <a:pt x="714728" y="742"/>
                    <a:pt x="687917" y="-2080"/>
                    <a:pt x="711200" y="4270"/>
                  </a:cubicBezTo>
                  <a:cubicBezTo>
                    <a:pt x="734483" y="10620"/>
                    <a:pt x="748241" y="24378"/>
                    <a:pt x="762000" y="38137"/>
                  </a:cubicBezTo>
                </a:path>
              </a:pathLst>
            </a:custGeom>
            <a:noFill/>
            <a:ln>
              <a:solidFill>
                <a:srgbClr val="BF9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BCF18BDE-F820-4401-7D31-DBE71300E7F5}"/>
                </a:ext>
              </a:extLst>
            </p:cNvPr>
            <p:cNvSpPr/>
            <p:nvPr/>
          </p:nvSpPr>
          <p:spPr>
            <a:xfrm>
              <a:off x="1413933" y="364067"/>
              <a:ext cx="287867" cy="201584"/>
            </a:xfrm>
            <a:custGeom>
              <a:avLst/>
              <a:gdLst>
                <a:gd name="connsiteX0" fmla="*/ 0 w 287867"/>
                <a:gd name="connsiteY0" fmla="*/ 71967 h 201584"/>
                <a:gd name="connsiteX1" fmla="*/ 67733 w 287867"/>
                <a:gd name="connsiteY1" fmla="*/ 198967 h 201584"/>
                <a:gd name="connsiteX2" fmla="*/ 143933 w 287867"/>
                <a:gd name="connsiteY2" fmla="*/ 160867 h 201584"/>
                <a:gd name="connsiteX3" fmla="*/ 143933 w 287867"/>
                <a:gd name="connsiteY3" fmla="*/ 160867 h 201584"/>
                <a:gd name="connsiteX4" fmla="*/ 287867 w 287867"/>
                <a:gd name="connsiteY4" fmla="*/ 0 h 201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867" h="201584">
                  <a:moveTo>
                    <a:pt x="0" y="71967"/>
                  </a:moveTo>
                  <a:cubicBezTo>
                    <a:pt x="21872" y="128058"/>
                    <a:pt x="43744" y="184150"/>
                    <a:pt x="67733" y="198967"/>
                  </a:cubicBezTo>
                  <a:cubicBezTo>
                    <a:pt x="91722" y="213784"/>
                    <a:pt x="143933" y="160867"/>
                    <a:pt x="143933" y="160867"/>
                  </a:cubicBezTo>
                  <a:lnTo>
                    <a:pt x="143933" y="160867"/>
                  </a:lnTo>
                  <a:lnTo>
                    <a:pt x="287867" y="0"/>
                  </a:lnTo>
                </a:path>
              </a:pathLst>
            </a:custGeom>
            <a:noFill/>
            <a:ln w="19050">
              <a:solidFill>
                <a:srgbClr val="BF9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2C4F3C67-8B50-D4F4-BCF5-F8475DB0E480}"/>
                </a:ext>
              </a:extLst>
            </p:cNvPr>
            <p:cNvSpPr/>
            <p:nvPr/>
          </p:nvSpPr>
          <p:spPr>
            <a:xfrm>
              <a:off x="1816100" y="639234"/>
              <a:ext cx="821266" cy="29633"/>
            </a:xfrm>
            <a:custGeom>
              <a:avLst/>
              <a:gdLst>
                <a:gd name="connsiteX0" fmla="*/ 0 w 821266"/>
                <a:gd name="connsiteY0" fmla="*/ 0 h 29633"/>
                <a:gd name="connsiteX1" fmla="*/ 334433 w 821266"/>
                <a:gd name="connsiteY1" fmla="*/ 29633 h 29633"/>
                <a:gd name="connsiteX2" fmla="*/ 821266 w 821266"/>
                <a:gd name="connsiteY2" fmla="*/ 0 h 29633"/>
                <a:gd name="connsiteX3" fmla="*/ 821266 w 821266"/>
                <a:gd name="connsiteY3" fmla="*/ 0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266" h="29633">
                  <a:moveTo>
                    <a:pt x="0" y="0"/>
                  </a:moveTo>
                  <a:cubicBezTo>
                    <a:pt x="98777" y="14816"/>
                    <a:pt x="197555" y="29633"/>
                    <a:pt x="334433" y="29633"/>
                  </a:cubicBezTo>
                  <a:cubicBezTo>
                    <a:pt x="471311" y="29633"/>
                    <a:pt x="821266" y="0"/>
                    <a:pt x="821266" y="0"/>
                  </a:cubicBezTo>
                  <a:lnTo>
                    <a:pt x="821266" y="0"/>
                  </a:lnTo>
                </a:path>
              </a:pathLst>
            </a:custGeom>
            <a:noFill/>
            <a:ln w="19050">
              <a:solidFill>
                <a:srgbClr val="BF9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3B88AD8F-B2DA-600E-E52E-9B08B6CF1CD5}"/>
                </a:ext>
              </a:extLst>
            </p:cNvPr>
            <p:cNvSpPr/>
            <p:nvPr/>
          </p:nvSpPr>
          <p:spPr>
            <a:xfrm>
              <a:off x="1892300" y="601134"/>
              <a:ext cx="546100" cy="4233"/>
            </a:xfrm>
            <a:custGeom>
              <a:avLst/>
              <a:gdLst>
                <a:gd name="connsiteX0" fmla="*/ 546100 w 546100"/>
                <a:gd name="connsiteY0" fmla="*/ 0 h 4233"/>
                <a:gd name="connsiteX1" fmla="*/ 177800 w 546100"/>
                <a:gd name="connsiteY1" fmla="*/ 4233 h 4233"/>
                <a:gd name="connsiteX2" fmla="*/ 0 w 546100"/>
                <a:gd name="connsiteY2" fmla="*/ 0 h 4233"/>
                <a:gd name="connsiteX3" fmla="*/ 0 w 546100"/>
                <a:gd name="connsiteY3" fmla="*/ 0 h 4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100" h="4233">
                  <a:moveTo>
                    <a:pt x="546100" y="0"/>
                  </a:moveTo>
                  <a:lnTo>
                    <a:pt x="177800" y="4233"/>
                  </a:lnTo>
                  <a:cubicBezTo>
                    <a:pt x="86783" y="4233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</p:grpSp>
      <p:sp>
        <p:nvSpPr>
          <p:cNvPr id="44" name="AutoShape 48">
            <a:extLst>
              <a:ext uri="{FF2B5EF4-FFF2-40B4-BE49-F238E27FC236}">
                <a16:creationId xmlns:a16="http://schemas.microsoft.com/office/drawing/2014/main" id="{005D87F8-1798-630F-DC2B-B6B6D2F00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8406" y="651866"/>
            <a:ext cx="1061649" cy="546662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19050">
            <a:noFill/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DE"/>
          </a:p>
        </p:txBody>
      </p:sp>
      <p:grpSp>
        <p:nvGrpSpPr>
          <p:cNvPr id="45" name="Group 5">
            <a:extLst>
              <a:ext uri="{FF2B5EF4-FFF2-40B4-BE49-F238E27FC236}">
                <a16:creationId xmlns:a16="http://schemas.microsoft.com/office/drawing/2014/main" id="{813773EF-7BFB-1422-C3FA-3EDB09993154}"/>
              </a:ext>
            </a:extLst>
          </p:cNvPr>
          <p:cNvGrpSpPr>
            <a:grpSpLocks/>
          </p:cNvGrpSpPr>
          <p:nvPr/>
        </p:nvGrpSpPr>
        <p:grpSpPr bwMode="auto">
          <a:xfrm>
            <a:off x="1882696" y="964288"/>
            <a:ext cx="1017202" cy="261585"/>
            <a:chOff x="2554" y="8102"/>
            <a:chExt cx="1602" cy="412"/>
          </a:xfrm>
        </p:grpSpPr>
        <p:sp>
          <p:nvSpPr>
            <p:cNvPr id="69" name="Freeform 8">
              <a:extLst>
                <a:ext uri="{FF2B5EF4-FFF2-40B4-BE49-F238E27FC236}">
                  <a16:creationId xmlns:a16="http://schemas.microsoft.com/office/drawing/2014/main" id="{55A25844-05A9-0B27-831A-84C174F8A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8102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grpSp>
          <p:nvGrpSpPr>
            <p:cNvPr id="70" name="Group 9">
              <a:extLst>
                <a:ext uri="{FF2B5EF4-FFF2-40B4-BE49-F238E27FC236}">
                  <a16:creationId xmlns:a16="http://schemas.microsoft.com/office/drawing/2014/main" id="{A6474965-2117-5A8B-FC55-92B9DD0615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1" y="8128"/>
              <a:ext cx="1075" cy="386"/>
              <a:chOff x="2019" y="8068"/>
              <a:chExt cx="1075" cy="386"/>
            </a:xfrm>
          </p:grpSpPr>
          <p:sp>
            <p:nvSpPr>
              <p:cNvPr id="71" name="Freeform 10">
                <a:extLst>
                  <a:ext uri="{FF2B5EF4-FFF2-40B4-BE49-F238E27FC236}">
                    <a16:creationId xmlns:a16="http://schemas.microsoft.com/office/drawing/2014/main" id="{B20E8819-4D01-4785-3E57-0EFF29460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9" y="8068"/>
                <a:ext cx="540" cy="352"/>
              </a:xfrm>
              <a:custGeom>
                <a:avLst/>
                <a:gdLst>
                  <a:gd name="T0" fmla="*/ 0 w 540"/>
                  <a:gd name="T1" fmla="*/ 161 h 352"/>
                  <a:gd name="T2" fmla="*/ 154 w 540"/>
                  <a:gd name="T3" fmla="*/ 328 h 352"/>
                  <a:gd name="T4" fmla="*/ 398 w 540"/>
                  <a:gd name="T5" fmla="*/ 19 h 352"/>
                  <a:gd name="T6" fmla="*/ 540 w 540"/>
                  <a:gd name="T7" fmla="*/ 2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352">
                    <a:moveTo>
                      <a:pt x="0" y="161"/>
                    </a:moveTo>
                    <a:cubicBezTo>
                      <a:pt x="44" y="256"/>
                      <a:pt x="88" y="352"/>
                      <a:pt x="154" y="328"/>
                    </a:cubicBezTo>
                    <a:cubicBezTo>
                      <a:pt x="220" y="304"/>
                      <a:pt x="334" y="38"/>
                      <a:pt x="398" y="19"/>
                    </a:cubicBezTo>
                    <a:cubicBezTo>
                      <a:pt x="462" y="0"/>
                      <a:pt x="501" y="106"/>
                      <a:pt x="540" y="212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72" name="Freeform 11">
                <a:extLst>
                  <a:ext uri="{FF2B5EF4-FFF2-40B4-BE49-F238E27FC236}">
                    <a16:creationId xmlns:a16="http://schemas.microsoft.com/office/drawing/2014/main" id="{544B7504-2CE5-6107-D20D-8C604D780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4" y="8102"/>
                <a:ext cx="540" cy="352"/>
              </a:xfrm>
              <a:custGeom>
                <a:avLst/>
                <a:gdLst>
                  <a:gd name="T0" fmla="*/ 0 w 540"/>
                  <a:gd name="T1" fmla="*/ 161 h 352"/>
                  <a:gd name="T2" fmla="*/ 154 w 540"/>
                  <a:gd name="T3" fmla="*/ 328 h 352"/>
                  <a:gd name="T4" fmla="*/ 398 w 540"/>
                  <a:gd name="T5" fmla="*/ 19 h 352"/>
                  <a:gd name="T6" fmla="*/ 540 w 540"/>
                  <a:gd name="T7" fmla="*/ 2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352">
                    <a:moveTo>
                      <a:pt x="0" y="161"/>
                    </a:moveTo>
                    <a:cubicBezTo>
                      <a:pt x="44" y="256"/>
                      <a:pt x="88" y="352"/>
                      <a:pt x="154" y="328"/>
                    </a:cubicBezTo>
                    <a:cubicBezTo>
                      <a:pt x="220" y="304"/>
                      <a:pt x="334" y="38"/>
                      <a:pt x="398" y="19"/>
                    </a:cubicBezTo>
                    <a:cubicBezTo>
                      <a:pt x="462" y="0"/>
                      <a:pt x="501" y="106"/>
                      <a:pt x="540" y="212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</p:grpSp>
      </p:grpSp>
      <p:grpSp>
        <p:nvGrpSpPr>
          <p:cNvPr id="46" name="Group 20">
            <a:extLst>
              <a:ext uri="{FF2B5EF4-FFF2-40B4-BE49-F238E27FC236}">
                <a16:creationId xmlns:a16="http://schemas.microsoft.com/office/drawing/2014/main" id="{4D62B518-6980-EEF6-6DFB-A50D58D34D6F}"/>
              </a:ext>
            </a:extLst>
          </p:cNvPr>
          <p:cNvGrpSpPr>
            <a:grpSpLocks/>
          </p:cNvGrpSpPr>
          <p:nvPr/>
        </p:nvGrpSpPr>
        <p:grpSpPr bwMode="auto">
          <a:xfrm>
            <a:off x="2954138" y="979468"/>
            <a:ext cx="682579" cy="245077"/>
            <a:chOff x="2019" y="8068"/>
            <a:chExt cx="1075" cy="386"/>
          </a:xfrm>
        </p:grpSpPr>
        <p:sp>
          <p:nvSpPr>
            <p:cNvPr id="67" name="Freeform 21">
              <a:extLst>
                <a:ext uri="{FF2B5EF4-FFF2-40B4-BE49-F238E27FC236}">
                  <a16:creationId xmlns:a16="http://schemas.microsoft.com/office/drawing/2014/main" id="{9E1E4254-9E0E-EB85-150E-C4B4AFEF7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9" y="8068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68" name="Freeform 22">
              <a:extLst>
                <a:ext uri="{FF2B5EF4-FFF2-40B4-BE49-F238E27FC236}">
                  <a16:creationId xmlns:a16="http://schemas.microsoft.com/office/drawing/2014/main" id="{98030F3D-C83C-1134-FEEA-3335BFD82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8102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</p:grpSp>
      <p:grpSp>
        <p:nvGrpSpPr>
          <p:cNvPr id="47" name="Group 27">
            <a:extLst>
              <a:ext uri="{FF2B5EF4-FFF2-40B4-BE49-F238E27FC236}">
                <a16:creationId xmlns:a16="http://schemas.microsoft.com/office/drawing/2014/main" id="{F1984CF5-85A8-4A15-E0ED-FB1D8CE5D281}"/>
              </a:ext>
            </a:extLst>
          </p:cNvPr>
          <p:cNvGrpSpPr>
            <a:grpSpLocks/>
          </p:cNvGrpSpPr>
          <p:nvPr/>
        </p:nvGrpSpPr>
        <p:grpSpPr bwMode="auto">
          <a:xfrm>
            <a:off x="1963125" y="968521"/>
            <a:ext cx="677500" cy="239998"/>
            <a:chOff x="2554" y="8102"/>
            <a:chExt cx="1067" cy="378"/>
          </a:xfrm>
        </p:grpSpPr>
        <p:sp>
          <p:nvSpPr>
            <p:cNvPr id="65" name="Freeform 30">
              <a:extLst>
                <a:ext uri="{FF2B5EF4-FFF2-40B4-BE49-F238E27FC236}">
                  <a16:creationId xmlns:a16="http://schemas.microsoft.com/office/drawing/2014/main" id="{CD2FDB28-F05B-FFF2-B1AB-DCB364058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8102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10145D3E-73AD-8ED9-BCFC-AE2981F5C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1" y="8128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</p:grpSp>
      <p:grpSp>
        <p:nvGrpSpPr>
          <p:cNvPr id="48" name="Group 42">
            <a:extLst>
              <a:ext uri="{FF2B5EF4-FFF2-40B4-BE49-F238E27FC236}">
                <a16:creationId xmlns:a16="http://schemas.microsoft.com/office/drawing/2014/main" id="{EBE45A61-D9DB-3167-0899-1F251930BE6A}"/>
              </a:ext>
            </a:extLst>
          </p:cNvPr>
          <p:cNvGrpSpPr>
            <a:grpSpLocks/>
          </p:cNvGrpSpPr>
          <p:nvPr/>
        </p:nvGrpSpPr>
        <p:grpSpPr bwMode="auto">
          <a:xfrm>
            <a:off x="2882763" y="1012496"/>
            <a:ext cx="682579" cy="245077"/>
            <a:chOff x="2019" y="8068"/>
            <a:chExt cx="1075" cy="386"/>
          </a:xfrm>
        </p:grpSpPr>
        <p:sp>
          <p:nvSpPr>
            <p:cNvPr id="63" name="Freeform 43">
              <a:extLst>
                <a:ext uri="{FF2B5EF4-FFF2-40B4-BE49-F238E27FC236}">
                  <a16:creationId xmlns:a16="http://schemas.microsoft.com/office/drawing/2014/main" id="{A1DC28B5-0BAA-743A-132B-DB05951B2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9" y="8068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64" name="Freeform 44">
              <a:extLst>
                <a:ext uri="{FF2B5EF4-FFF2-40B4-BE49-F238E27FC236}">
                  <a16:creationId xmlns:a16="http://schemas.microsoft.com/office/drawing/2014/main" id="{F09EB801-E64C-6E98-673F-65099D902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8102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</p:grpSp>
      <p:sp>
        <p:nvSpPr>
          <p:cNvPr id="53" name="Text Box 58">
            <a:extLst>
              <a:ext uri="{FF2B5EF4-FFF2-40B4-BE49-F238E27FC236}">
                <a16:creationId xmlns:a16="http://schemas.microsoft.com/office/drawing/2014/main" id="{88B87193-C3B6-3DAC-3DD6-EF024FC47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9094" y="655488"/>
            <a:ext cx="1898523" cy="34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de-DE" sz="1400" b="1" dirty="0">
                <a:solidFill>
                  <a:srgbClr val="BF95DF"/>
                </a:solidFill>
                <a:effectLst/>
                <a:latin typeface="Avenir LT Std 35 Light" panose="020B0402020203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DNA-Doppelstrang</a:t>
            </a:r>
            <a:endParaRPr lang="de-DE" sz="1400" dirty="0">
              <a:effectLst/>
              <a:latin typeface="Avenir LT Std 35 Light" panose="020B0402020203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4" name="Line 57">
            <a:extLst>
              <a:ext uri="{FF2B5EF4-FFF2-40B4-BE49-F238E27FC236}">
                <a16:creationId xmlns:a16="http://schemas.microsoft.com/office/drawing/2014/main" id="{C3A4834D-4EC9-5FC8-43EE-B4B9AEB4EA5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81288" y="773814"/>
            <a:ext cx="563207" cy="30222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" name="Freeform 18">
            <a:extLst>
              <a:ext uri="{FF2B5EF4-FFF2-40B4-BE49-F238E27FC236}">
                <a16:creationId xmlns:a16="http://schemas.microsoft.com/office/drawing/2014/main" id="{B8200260-311F-B4AE-A336-E541B572003A}"/>
              </a:ext>
            </a:extLst>
          </p:cNvPr>
          <p:cNvSpPr>
            <a:spLocks/>
          </p:cNvSpPr>
          <p:nvPr/>
        </p:nvSpPr>
        <p:spPr bwMode="auto">
          <a:xfrm>
            <a:off x="2627697" y="982767"/>
            <a:ext cx="342877" cy="223490"/>
          </a:xfrm>
          <a:custGeom>
            <a:avLst/>
            <a:gdLst>
              <a:gd name="T0" fmla="*/ 0 w 540"/>
              <a:gd name="T1" fmla="*/ 161 h 352"/>
              <a:gd name="T2" fmla="*/ 154 w 540"/>
              <a:gd name="T3" fmla="*/ 328 h 352"/>
              <a:gd name="T4" fmla="*/ 398 w 540"/>
              <a:gd name="T5" fmla="*/ 19 h 352"/>
              <a:gd name="T6" fmla="*/ 540 w 540"/>
              <a:gd name="T7" fmla="*/ 212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0" h="352">
                <a:moveTo>
                  <a:pt x="0" y="161"/>
                </a:moveTo>
                <a:cubicBezTo>
                  <a:pt x="44" y="256"/>
                  <a:pt x="88" y="352"/>
                  <a:pt x="154" y="328"/>
                </a:cubicBezTo>
                <a:cubicBezTo>
                  <a:pt x="220" y="304"/>
                  <a:pt x="334" y="38"/>
                  <a:pt x="398" y="19"/>
                </a:cubicBezTo>
                <a:cubicBezTo>
                  <a:pt x="462" y="0"/>
                  <a:pt x="501" y="106"/>
                  <a:pt x="540" y="212"/>
                </a:cubicBezTo>
              </a:path>
            </a:pathLst>
          </a:custGeom>
          <a:noFill/>
          <a:ln w="19050">
            <a:solidFill>
              <a:srgbClr val="BF95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DE"/>
          </a:p>
        </p:txBody>
      </p:sp>
      <p:grpSp>
        <p:nvGrpSpPr>
          <p:cNvPr id="74" name="Group 5">
            <a:extLst>
              <a:ext uri="{FF2B5EF4-FFF2-40B4-BE49-F238E27FC236}">
                <a16:creationId xmlns:a16="http://schemas.microsoft.com/office/drawing/2014/main" id="{2C2CBA7E-5E16-469D-A98D-B60803EDE601}"/>
              </a:ext>
            </a:extLst>
          </p:cNvPr>
          <p:cNvGrpSpPr>
            <a:grpSpLocks/>
          </p:cNvGrpSpPr>
          <p:nvPr/>
        </p:nvGrpSpPr>
        <p:grpSpPr bwMode="auto">
          <a:xfrm>
            <a:off x="3543926" y="1015105"/>
            <a:ext cx="1017202" cy="261585"/>
            <a:chOff x="2554" y="8102"/>
            <a:chExt cx="1602" cy="412"/>
          </a:xfrm>
        </p:grpSpPr>
        <p:sp>
          <p:nvSpPr>
            <p:cNvPr id="75" name="Freeform 8">
              <a:extLst>
                <a:ext uri="{FF2B5EF4-FFF2-40B4-BE49-F238E27FC236}">
                  <a16:creationId xmlns:a16="http://schemas.microsoft.com/office/drawing/2014/main" id="{E41A0C69-4BA6-A34B-EB64-C14C51944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8102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grpSp>
          <p:nvGrpSpPr>
            <p:cNvPr id="76" name="Group 9">
              <a:extLst>
                <a:ext uri="{FF2B5EF4-FFF2-40B4-BE49-F238E27FC236}">
                  <a16:creationId xmlns:a16="http://schemas.microsoft.com/office/drawing/2014/main" id="{13CCB7A6-B162-E88A-3CAE-91B3ED4C6F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1" y="8128"/>
              <a:ext cx="1075" cy="386"/>
              <a:chOff x="2019" y="8068"/>
              <a:chExt cx="1075" cy="386"/>
            </a:xfrm>
          </p:grpSpPr>
          <p:sp>
            <p:nvSpPr>
              <p:cNvPr id="77" name="Freeform 10">
                <a:extLst>
                  <a:ext uri="{FF2B5EF4-FFF2-40B4-BE49-F238E27FC236}">
                    <a16:creationId xmlns:a16="http://schemas.microsoft.com/office/drawing/2014/main" id="{2EA39D31-E545-8C31-B2D3-11F8A0ABF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9" y="8068"/>
                <a:ext cx="540" cy="352"/>
              </a:xfrm>
              <a:custGeom>
                <a:avLst/>
                <a:gdLst>
                  <a:gd name="T0" fmla="*/ 0 w 540"/>
                  <a:gd name="T1" fmla="*/ 161 h 352"/>
                  <a:gd name="T2" fmla="*/ 154 w 540"/>
                  <a:gd name="T3" fmla="*/ 328 h 352"/>
                  <a:gd name="T4" fmla="*/ 398 w 540"/>
                  <a:gd name="T5" fmla="*/ 19 h 352"/>
                  <a:gd name="T6" fmla="*/ 540 w 540"/>
                  <a:gd name="T7" fmla="*/ 2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352">
                    <a:moveTo>
                      <a:pt x="0" y="161"/>
                    </a:moveTo>
                    <a:cubicBezTo>
                      <a:pt x="44" y="256"/>
                      <a:pt x="88" y="352"/>
                      <a:pt x="154" y="328"/>
                    </a:cubicBezTo>
                    <a:cubicBezTo>
                      <a:pt x="220" y="304"/>
                      <a:pt x="334" y="38"/>
                      <a:pt x="398" y="19"/>
                    </a:cubicBezTo>
                    <a:cubicBezTo>
                      <a:pt x="462" y="0"/>
                      <a:pt x="501" y="106"/>
                      <a:pt x="540" y="212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78" name="Freeform 11">
                <a:extLst>
                  <a:ext uri="{FF2B5EF4-FFF2-40B4-BE49-F238E27FC236}">
                    <a16:creationId xmlns:a16="http://schemas.microsoft.com/office/drawing/2014/main" id="{4F0D2450-1D17-460A-C624-75BDB4A4B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4" y="8102"/>
                <a:ext cx="540" cy="352"/>
              </a:xfrm>
              <a:custGeom>
                <a:avLst/>
                <a:gdLst>
                  <a:gd name="T0" fmla="*/ 0 w 540"/>
                  <a:gd name="T1" fmla="*/ 161 h 352"/>
                  <a:gd name="T2" fmla="*/ 154 w 540"/>
                  <a:gd name="T3" fmla="*/ 328 h 352"/>
                  <a:gd name="T4" fmla="*/ 398 w 540"/>
                  <a:gd name="T5" fmla="*/ 19 h 352"/>
                  <a:gd name="T6" fmla="*/ 540 w 540"/>
                  <a:gd name="T7" fmla="*/ 2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352">
                    <a:moveTo>
                      <a:pt x="0" y="161"/>
                    </a:moveTo>
                    <a:cubicBezTo>
                      <a:pt x="44" y="256"/>
                      <a:pt x="88" y="352"/>
                      <a:pt x="154" y="328"/>
                    </a:cubicBezTo>
                    <a:cubicBezTo>
                      <a:pt x="220" y="304"/>
                      <a:pt x="334" y="38"/>
                      <a:pt x="398" y="19"/>
                    </a:cubicBezTo>
                    <a:cubicBezTo>
                      <a:pt x="462" y="0"/>
                      <a:pt x="501" y="106"/>
                      <a:pt x="540" y="212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</p:grpSp>
      </p:grpSp>
      <p:grpSp>
        <p:nvGrpSpPr>
          <p:cNvPr id="79" name="Group 20">
            <a:extLst>
              <a:ext uri="{FF2B5EF4-FFF2-40B4-BE49-F238E27FC236}">
                <a16:creationId xmlns:a16="http://schemas.microsoft.com/office/drawing/2014/main" id="{781F8063-3A6F-5E84-5084-C8A1F8BBA522}"/>
              </a:ext>
            </a:extLst>
          </p:cNvPr>
          <p:cNvGrpSpPr>
            <a:grpSpLocks/>
          </p:cNvGrpSpPr>
          <p:nvPr/>
        </p:nvGrpSpPr>
        <p:grpSpPr bwMode="auto">
          <a:xfrm>
            <a:off x="4618236" y="1023313"/>
            <a:ext cx="682579" cy="245077"/>
            <a:chOff x="2019" y="8068"/>
            <a:chExt cx="1075" cy="386"/>
          </a:xfrm>
        </p:grpSpPr>
        <p:sp>
          <p:nvSpPr>
            <p:cNvPr id="80" name="Freeform 21">
              <a:extLst>
                <a:ext uri="{FF2B5EF4-FFF2-40B4-BE49-F238E27FC236}">
                  <a16:creationId xmlns:a16="http://schemas.microsoft.com/office/drawing/2014/main" id="{B297BB92-AEBD-C700-E06B-5A714AB28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9" y="8068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81" name="Freeform 22">
              <a:extLst>
                <a:ext uri="{FF2B5EF4-FFF2-40B4-BE49-F238E27FC236}">
                  <a16:creationId xmlns:a16="http://schemas.microsoft.com/office/drawing/2014/main" id="{747D2FD4-1BCC-AEA7-F5CB-37F553263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8102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</p:grpSp>
      <p:grpSp>
        <p:nvGrpSpPr>
          <p:cNvPr id="82" name="Group 27">
            <a:extLst>
              <a:ext uri="{FF2B5EF4-FFF2-40B4-BE49-F238E27FC236}">
                <a16:creationId xmlns:a16="http://schemas.microsoft.com/office/drawing/2014/main" id="{0E50BEE6-7F9C-3E73-C4D1-518C66891F25}"/>
              </a:ext>
            </a:extLst>
          </p:cNvPr>
          <p:cNvGrpSpPr>
            <a:grpSpLocks/>
          </p:cNvGrpSpPr>
          <p:nvPr/>
        </p:nvGrpSpPr>
        <p:grpSpPr bwMode="auto">
          <a:xfrm>
            <a:off x="3629415" y="1016923"/>
            <a:ext cx="677500" cy="239998"/>
            <a:chOff x="2554" y="8102"/>
            <a:chExt cx="1067" cy="378"/>
          </a:xfrm>
        </p:grpSpPr>
        <p:sp>
          <p:nvSpPr>
            <p:cNvPr id="83" name="Freeform 30">
              <a:extLst>
                <a:ext uri="{FF2B5EF4-FFF2-40B4-BE49-F238E27FC236}">
                  <a16:creationId xmlns:a16="http://schemas.microsoft.com/office/drawing/2014/main" id="{BDC39120-3793-D834-CF40-5A62AB8CD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8102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84" name="Freeform 32">
              <a:extLst>
                <a:ext uri="{FF2B5EF4-FFF2-40B4-BE49-F238E27FC236}">
                  <a16:creationId xmlns:a16="http://schemas.microsoft.com/office/drawing/2014/main" id="{AAE38CAB-420D-FF51-E591-45FA66528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1" y="8128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</p:grpSp>
      <p:grpSp>
        <p:nvGrpSpPr>
          <p:cNvPr id="85" name="Group 42">
            <a:extLst>
              <a:ext uri="{FF2B5EF4-FFF2-40B4-BE49-F238E27FC236}">
                <a16:creationId xmlns:a16="http://schemas.microsoft.com/office/drawing/2014/main" id="{73CDD6C4-86AE-3644-8841-64FCFD7EE9A3}"/>
              </a:ext>
            </a:extLst>
          </p:cNvPr>
          <p:cNvGrpSpPr>
            <a:grpSpLocks/>
          </p:cNvGrpSpPr>
          <p:nvPr/>
        </p:nvGrpSpPr>
        <p:grpSpPr bwMode="auto">
          <a:xfrm>
            <a:off x="4550112" y="1060704"/>
            <a:ext cx="682579" cy="245077"/>
            <a:chOff x="2019" y="8068"/>
            <a:chExt cx="1075" cy="386"/>
          </a:xfrm>
        </p:grpSpPr>
        <p:sp>
          <p:nvSpPr>
            <p:cNvPr id="86" name="Freeform 43">
              <a:extLst>
                <a:ext uri="{FF2B5EF4-FFF2-40B4-BE49-F238E27FC236}">
                  <a16:creationId xmlns:a16="http://schemas.microsoft.com/office/drawing/2014/main" id="{CD671990-477D-2579-8892-8C70BAB8D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9" y="8068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  <p:sp>
          <p:nvSpPr>
            <p:cNvPr id="87" name="Freeform 44">
              <a:extLst>
                <a:ext uri="{FF2B5EF4-FFF2-40B4-BE49-F238E27FC236}">
                  <a16:creationId xmlns:a16="http://schemas.microsoft.com/office/drawing/2014/main" id="{CED84E3A-2A0A-C6BF-4D16-36D5C6AEF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8102"/>
              <a:ext cx="540" cy="352"/>
            </a:xfrm>
            <a:custGeom>
              <a:avLst/>
              <a:gdLst>
                <a:gd name="T0" fmla="*/ 0 w 540"/>
                <a:gd name="T1" fmla="*/ 161 h 352"/>
                <a:gd name="T2" fmla="*/ 154 w 540"/>
                <a:gd name="T3" fmla="*/ 328 h 352"/>
                <a:gd name="T4" fmla="*/ 398 w 540"/>
                <a:gd name="T5" fmla="*/ 19 h 352"/>
                <a:gd name="T6" fmla="*/ 540 w 540"/>
                <a:gd name="T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352">
                  <a:moveTo>
                    <a:pt x="0" y="161"/>
                  </a:moveTo>
                  <a:cubicBezTo>
                    <a:pt x="44" y="256"/>
                    <a:pt x="88" y="352"/>
                    <a:pt x="154" y="328"/>
                  </a:cubicBezTo>
                  <a:cubicBezTo>
                    <a:pt x="220" y="304"/>
                    <a:pt x="334" y="38"/>
                    <a:pt x="398" y="19"/>
                  </a:cubicBezTo>
                  <a:cubicBezTo>
                    <a:pt x="462" y="0"/>
                    <a:pt x="501" y="106"/>
                    <a:pt x="540" y="212"/>
                  </a:cubicBezTo>
                </a:path>
              </a:pathLst>
            </a:custGeom>
            <a:noFill/>
            <a:ln w="19050">
              <a:solidFill>
                <a:srgbClr val="BF95D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de-DE"/>
            </a:p>
          </p:txBody>
        </p:sp>
      </p:grpSp>
      <p:sp>
        <p:nvSpPr>
          <p:cNvPr id="88" name="Freeform 18">
            <a:extLst>
              <a:ext uri="{FF2B5EF4-FFF2-40B4-BE49-F238E27FC236}">
                <a16:creationId xmlns:a16="http://schemas.microsoft.com/office/drawing/2014/main" id="{58144D85-3F6F-2100-D2E9-A1846070ADD0}"/>
              </a:ext>
            </a:extLst>
          </p:cNvPr>
          <p:cNvSpPr>
            <a:spLocks/>
          </p:cNvSpPr>
          <p:nvPr/>
        </p:nvSpPr>
        <p:spPr bwMode="auto">
          <a:xfrm>
            <a:off x="4292667" y="1033529"/>
            <a:ext cx="342877" cy="223490"/>
          </a:xfrm>
          <a:custGeom>
            <a:avLst/>
            <a:gdLst>
              <a:gd name="T0" fmla="*/ 0 w 540"/>
              <a:gd name="T1" fmla="*/ 161 h 352"/>
              <a:gd name="T2" fmla="*/ 154 w 540"/>
              <a:gd name="T3" fmla="*/ 328 h 352"/>
              <a:gd name="T4" fmla="*/ 398 w 540"/>
              <a:gd name="T5" fmla="*/ 19 h 352"/>
              <a:gd name="T6" fmla="*/ 540 w 540"/>
              <a:gd name="T7" fmla="*/ 212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0" h="352">
                <a:moveTo>
                  <a:pt x="0" y="161"/>
                </a:moveTo>
                <a:cubicBezTo>
                  <a:pt x="44" y="256"/>
                  <a:pt x="88" y="352"/>
                  <a:pt x="154" y="328"/>
                </a:cubicBezTo>
                <a:cubicBezTo>
                  <a:pt x="220" y="304"/>
                  <a:pt x="334" y="38"/>
                  <a:pt x="398" y="19"/>
                </a:cubicBezTo>
                <a:cubicBezTo>
                  <a:pt x="462" y="0"/>
                  <a:pt x="501" y="106"/>
                  <a:pt x="540" y="212"/>
                </a:cubicBezTo>
              </a:path>
            </a:pathLst>
          </a:custGeom>
          <a:noFill/>
          <a:ln w="19050">
            <a:solidFill>
              <a:srgbClr val="BF95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de-DE"/>
          </a:p>
        </p:txBody>
      </p:sp>
      <p:sp>
        <p:nvSpPr>
          <p:cNvPr id="89" name="Text Box 62">
            <a:extLst>
              <a:ext uri="{FF2B5EF4-FFF2-40B4-BE49-F238E27FC236}">
                <a16:creationId xmlns:a16="http://schemas.microsoft.com/office/drawing/2014/main" id="{335CE3EB-108A-7589-FA61-66613FC54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760" y="1351516"/>
            <a:ext cx="2247749" cy="79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de-DE" sz="1400" b="1" dirty="0">
                <a:solidFill>
                  <a:srgbClr val="FFC000"/>
                </a:solidFill>
                <a:effectLst/>
                <a:latin typeface="Avenir LT Std 35 Light" panose="020B0402020203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Enzym</a:t>
            </a:r>
            <a:br>
              <a:rPr lang="de-DE" sz="1400" b="1" dirty="0">
                <a:solidFill>
                  <a:srgbClr val="FFC000"/>
                </a:solidFill>
                <a:effectLst/>
                <a:latin typeface="Avenir LT Std 35 Light" panose="020B0402020203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de-DE" sz="1400" b="1" dirty="0">
                <a:solidFill>
                  <a:srgbClr val="FFC000"/>
                </a:solidFill>
                <a:effectLst/>
                <a:latin typeface="Avenir LT Std 35 Light" panose="020B0402020203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(Abschreiben der DNA)</a:t>
            </a:r>
            <a:endParaRPr lang="de-DE" sz="1400" dirty="0">
              <a:effectLst/>
              <a:latin typeface="Avenir LT Std 35 Light" panose="020B0402020203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0" name="Gruppieren 89">
            <a:extLst>
              <a:ext uri="{FF2B5EF4-FFF2-40B4-BE49-F238E27FC236}">
                <a16:creationId xmlns:a16="http://schemas.microsoft.com/office/drawing/2014/main" id="{B9FF361F-300C-56D6-5F21-03CC75D72A47}"/>
              </a:ext>
            </a:extLst>
          </p:cNvPr>
          <p:cNvGrpSpPr/>
          <p:nvPr/>
        </p:nvGrpSpPr>
        <p:grpSpPr>
          <a:xfrm>
            <a:off x="1855493" y="2446940"/>
            <a:ext cx="6251590" cy="1577341"/>
            <a:chOff x="6973" y="0"/>
            <a:chExt cx="6252010" cy="1577552"/>
          </a:xfrm>
        </p:grpSpPr>
        <p:grpSp>
          <p:nvGrpSpPr>
            <p:cNvPr id="91" name="Gruppieren 90">
              <a:extLst>
                <a:ext uri="{FF2B5EF4-FFF2-40B4-BE49-F238E27FC236}">
                  <a16:creationId xmlns:a16="http://schemas.microsoft.com/office/drawing/2014/main" id="{C6D85045-6A30-BFBE-498A-F769FD61A83B}"/>
                </a:ext>
              </a:extLst>
            </p:cNvPr>
            <p:cNvGrpSpPr/>
            <p:nvPr/>
          </p:nvGrpSpPr>
          <p:grpSpPr>
            <a:xfrm>
              <a:off x="6973" y="0"/>
              <a:ext cx="6252010" cy="1577552"/>
              <a:chOff x="6973" y="0"/>
              <a:chExt cx="6252010" cy="1577552"/>
            </a:xfrm>
          </p:grpSpPr>
          <p:sp>
            <p:nvSpPr>
              <p:cNvPr id="96" name="AutoShape 48">
                <a:extLst>
                  <a:ext uri="{FF2B5EF4-FFF2-40B4-BE49-F238E27FC236}">
                    <a16:creationId xmlns:a16="http://schemas.microsoft.com/office/drawing/2014/main" id="{4ED52934-8ADF-1C46-68DA-F54F23D333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6768" y="194734"/>
                <a:ext cx="1061720" cy="546735"/>
              </a:xfrm>
              <a:prstGeom prst="roundRect">
                <a:avLst>
                  <a:gd name="adj" fmla="val 16667"/>
                </a:avLst>
              </a:prstGeom>
              <a:solidFill>
                <a:srgbClr val="FF9900"/>
              </a:solidFill>
              <a:ln w="19050">
                <a:noFill/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 dirty="0"/>
              </a:p>
            </p:txBody>
          </p:sp>
          <p:grpSp>
            <p:nvGrpSpPr>
              <p:cNvPr id="97" name="Group 5">
                <a:extLst>
                  <a:ext uri="{FF2B5EF4-FFF2-40B4-BE49-F238E27FC236}">
                    <a16:creationId xmlns:a16="http://schemas.microsoft.com/office/drawing/2014/main" id="{500353D9-2AA0-3245-EBBA-A637ADBBD0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8866" y="313267"/>
                <a:ext cx="1017270" cy="261620"/>
                <a:chOff x="2554" y="8102"/>
                <a:chExt cx="1602" cy="412"/>
              </a:xfrm>
            </p:grpSpPr>
            <p:sp>
              <p:nvSpPr>
                <p:cNvPr id="121" name="Freeform 8">
                  <a:extLst>
                    <a:ext uri="{FF2B5EF4-FFF2-40B4-BE49-F238E27FC236}">
                      <a16:creationId xmlns:a16="http://schemas.microsoft.com/office/drawing/2014/main" id="{5AC78C25-FD36-1668-D91E-08A31FB79D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grpSp>
              <p:nvGrpSpPr>
                <p:cNvPr id="122" name="Group 9">
                  <a:extLst>
                    <a:ext uri="{FF2B5EF4-FFF2-40B4-BE49-F238E27FC236}">
                      <a16:creationId xmlns:a16="http://schemas.microsoft.com/office/drawing/2014/main" id="{A8D920F5-680F-CC33-FDD5-F75D83B22C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81" y="8128"/>
                  <a:ext cx="1075" cy="386"/>
                  <a:chOff x="2019" y="8068"/>
                  <a:chExt cx="1075" cy="386"/>
                </a:xfrm>
              </p:grpSpPr>
              <p:sp>
                <p:nvSpPr>
                  <p:cNvPr id="123" name="Freeform 10">
                    <a:extLst>
                      <a:ext uri="{FF2B5EF4-FFF2-40B4-BE49-F238E27FC236}">
                        <a16:creationId xmlns:a16="http://schemas.microsoft.com/office/drawing/2014/main" id="{B48188BA-98BB-6E45-6E4C-0030381131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19" y="8068"/>
                    <a:ext cx="540" cy="352"/>
                  </a:xfrm>
                  <a:custGeom>
                    <a:avLst/>
                    <a:gdLst>
                      <a:gd name="T0" fmla="*/ 0 w 540"/>
                      <a:gd name="T1" fmla="*/ 161 h 352"/>
                      <a:gd name="T2" fmla="*/ 154 w 540"/>
                      <a:gd name="T3" fmla="*/ 328 h 352"/>
                      <a:gd name="T4" fmla="*/ 398 w 540"/>
                      <a:gd name="T5" fmla="*/ 19 h 352"/>
                      <a:gd name="T6" fmla="*/ 540 w 540"/>
                      <a:gd name="T7" fmla="*/ 212 h 3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40" h="352">
                        <a:moveTo>
                          <a:pt x="0" y="161"/>
                        </a:moveTo>
                        <a:cubicBezTo>
                          <a:pt x="44" y="256"/>
                          <a:pt x="88" y="352"/>
                          <a:pt x="154" y="328"/>
                        </a:cubicBezTo>
                        <a:cubicBezTo>
                          <a:pt x="220" y="304"/>
                          <a:pt x="334" y="38"/>
                          <a:pt x="398" y="19"/>
                        </a:cubicBezTo>
                        <a:cubicBezTo>
                          <a:pt x="462" y="0"/>
                          <a:pt x="501" y="106"/>
                          <a:pt x="540" y="212"/>
                        </a:cubicBezTo>
                      </a:path>
                    </a:pathLst>
                  </a:custGeom>
                  <a:noFill/>
                  <a:ln w="19050">
                    <a:solidFill>
                      <a:srgbClr val="BF95D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4" name="Freeform 11">
                    <a:extLst>
                      <a:ext uri="{FF2B5EF4-FFF2-40B4-BE49-F238E27FC236}">
                        <a16:creationId xmlns:a16="http://schemas.microsoft.com/office/drawing/2014/main" id="{0A3095B7-FCFC-FC8D-339C-5EDA0C7DC4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54" y="8102"/>
                    <a:ext cx="540" cy="352"/>
                  </a:xfrm>
                  <a:custGeom>
                    <a:avLst/>
                    <a:gdLst>
                      <a:gd name="T0" fmla="*/ 0 w 540"/>
                      <a:gd name="T1" fmla="*/ 161 h 352"/>
                      <a:gd name="T2" fmla="*/ 154 w 540"/>
                      <a:gd name="T3" fmla="*/ 328 h 352"/>
                      <a:gd name="T4" fmla="*/ 398 w 540"/>
                      <a:gd name="T5" fmla="*/ 19 h 352"/>
                      <a:gd name="T6" fmla="*/ 540 w 540"/>
                      <a:gd name="T7" fmla="*/ 212 h 3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40" h="352">
                        <a:moveTo>
                          <a:pt x="0" y="161"/>
                        </a:moveTo>
                        <a:cubicBezTo>
                          <a:pt x="44" y="256"/>
                          <a:pt x="88" y="352"/>
                          <a:pt x="154" y="328"/>
                        </a:cubicBezTo>
                        <a:cubicBezTo>
                          <a:pt x="220" y="304"/>
                          <a:pt x="334" y="38"/>
                          <a:pt x="398" y="19"/>
                        </a:cubicBezTo>
                        <a:cubicBezTo>
                          <a:pt x="462" y="0"/>
                          <a:pt x="501" y="106"/>
                          <a:pt x="540" y="212"/>
                        </a:cubicBezTo>
                      </a:path>
                    </a:pathLst>
                  </a:custGeom>
                  <a:noFill/>
                  <a:ln w="19050">
                    <a:solidFill>
                      <a:srgbClr val="BF95D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98" name="Group 20">
                <a:extLst>
                  <a:ext uri="{FF2B5EF4-FFF2-40B4-BE49-F238E27FC236}">
                    <a16:creationId xmlns:a16="http://schemas.microsoft.com/office/drawing/2014/main" id="{BE25E529-1877-9D4C-8C08-C3F02DBDEA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87700" y="330200"/>
                <a:ext cx="682625" cy="245110"/>
                <a:chOff x="2019" y="8068"/>
                <a:chExt cx="1075" cy="386"/>
              </a:xfrm>
            </p:grpSpPr>
            <p:sp>
              <p:nvSpPr>
                <p:cNvPr id="119" name="Freeform 21">
                  <a:extLst>
                    <a:ext uri="{FF2B5EF4-FFF2-40B4-BE49-F238E27FC236}">
                      <a16:creationId xmlns:a16="http://schemas.microsoft.com/office/drawing/2014/main" id="{73CB7AB7-1644-1DD1-8B24-D3AF671766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9" y="8068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120" name="Freeform 22">
                  <a:extLst>
                    <a:ext uri="{FF2B5EF4-FFF2-40B4-BE49-F238E27FC236}">
                      <a16:creationId xmlns:a16="http://schemas.microsoft.com/office/drawing/2014/main" id="{11F536D1-CD20-A007-345C-777736E818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99" name="Group 27">
                <a:extLst>
                  <a:ext uri="{FF2B5EF4-FFF2-40B4-BE49-F238E27FC236}">
                    <a16:creationId xmlns:a16="http://schemas.microsoft.com/office/drawing/2014/main" id="{12E734C0-82F8-47D7-F0CF-A17D471D60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9300" y="317500"/>
                <a:ext cx="677545" cy="240030"/>
                <a:chOff x="2554" y="8102"/>
                <a:chExt cx="1067" cy="378"/>
              </a:xfrm>
            </p:grpSpPr>
            <p:sp>
              <p:nvSpPr>
                <p:cNvPr id="117" name="Freeform 30">
                  <a:extLst>
                    <a:ext uri="{FF2B5EF4-FFF2-40B4-BE49-F238E27FC236}">
                      <a16:creationId xmlns:a16="http://schemas.microsoft.com/office/drawing/2014/main" id="{377E82D6-5AF3-2888-65F1-FD37C900F1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118" name="Freeform 32">
                  <a:extLst>
                    <a:ext uri="{FF2B5EF4-FFF2-40B4-BE49-F238E27FC236}">
                      <a16:creationId xmlns:a16="http://schemas.microsoft.com/office/drawing/2014/main" id="{FFB1F143-50C0-1E51-B038-F4FAE2C684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1" y="8128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100" name="Group 42">
                <a:extLst>
                  <a:ext uri="{FF2B5EF4-FFF2-40B4-BE49-F238E27FC236}">
                    <a16:creationId xmlns:a16="http://schemas.microsoft.com/office/drawing/2014/main" id="{02F6C675-C1D9-9661-7578-66E1BE079C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4133" y="334434"/>
                <a:ext cx="682625" cy="245110"/>
                <a:chOff x="2019" y="8068"/>
                <a:chExt cx="1075" cy="386"/>
              </a:xfrm>
            </p:grpSpPr>
            <p:sp>
              <p:nvSpPr>
                <p:cNvPr id="115" name="Freeform 43">
                  <a:extLst>
                    <a:ext uri="{FF2B5EF4-FFF2-40B4-BE49-F238E27FC236}">
                      <a16:creationId xmlns:a16="http://schemas.microsoft.com/office/drawing/2014/main" id="{F70229FA-7A66-E26D-069B-070226BBF8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9" y="8068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116" name="Freeform 44">
                  <a:extLst>
                    <a:ext uri="{FF2B5EF4-FFF2-40B4-BE49-F238E27FC236}">
                      <a16:creationId xmlns:a16="http://schemas.microsoft.com/office/drawing/2014/main" id="{B29E057A-DE24-4306-C701-8650817C98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cxnSp>
            <p:nvCxnSpPr>
              <p:cNvPr id="101" name="Line 49">
                <a:extLst>
                  <a:ext uri="{FF2B5EF4-FFF2-40B4-BE49-F238E27FC236}">
                    <a16:creationId xmlns:a16="http://schemas.microsoft.com/office/drawing/2014/main" id="{0E43994B-8DB2-3B69-615E-D39E128C1E3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689100" y="482600"/>
                <a:ext cx="138430" cy="163195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" name="Line 52">
                <a:extLst>
                  <a:ext uri="{FF2B5EF4-FFF2-40B4-BE49-F238E27FC236}">
                    <a16:creationId xmlns:a16="http://schemas.microsoft.com/office/drawing/2014/main" id="{9F41DBCE-2A8F-BE11-83D2-1419212EFE1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684866" y="266700"/>
                <a:ext cx="163830" cy="97790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3" name="Line 54">
                <a:extLst>
                  <a:ext uri="{FF2B5EF4-FFF2-40B4-BE49-F238E27FC236}">
                    <a16:creationId xmlns:a16="http://schemas.microsoft.com/office/drawing/2014/main" id="{03642ED1-AB51-BDF7-BEEE-FAAC5F9F1A9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523066" y="262467"/>
                <a:ext cx="195580" cy="228600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4" name="Line 51">
                <a:extLst>
                  <a:ext uri="{FF2B5EF4-FFF2-40B4-BE49-F238E27FC236}">
                    <a16:creationId xmlns:a16="http://schemas.microsoft.com/office/drawing/2014/main" id="{53D00921-9DF0-1B7D-2252-8E7BE417971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565400" y="550334"/>
                <a:ext cx="187960" cy="130810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05" name="Text Box 58">
                <a:extLst>
                  <a:ext uri="{FF2B5EF4-FFF2-40B4-BE49-F238E27FC236}">
                    <a16:creationId xmlns:a16="http://schemas.microsoft.com/office/drawing/2014/main" id="{9A85A73A-9DA5-FEFA-041C-DB121BEA58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0333" y="0"/>
                <a:ext cx="1898650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r>
                  <a:rPr lang="de-DE" sz="1400" b="1">
                    <a:solidFill>
                      <a:srgbClr val="BF95DF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DNA-Doppelstrang</a:t>
                </a:r>
                <a:endParaRPr lang="de-DE" sz="1400">
                  <a:effectLst/>
                  <a:latin typeface="Avenir LT Std 35 Light" panose="020B040202020302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6" name="Line 57">
                <a:extLst>
                  <a:ext uri="{FF2B5EF4-FFF2-40B4-BE49-F238E27FC236}">
                    <a16:creationId xmlns:a16="http://schemas.microsoft.com/office/drawing/2014/main" id="{EBDCD100-B164-5B53-EF79-86955DCE985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3767666" y="122767"/>
                <a:ext cx="563245" cy="3022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08" name="Text Box 62">
                <a:extLst>
                  <a:ext uri="{FF2B5EF4-FFF2-40B4-BE49-F238E27FC236}">
                    <a16:creationId xmlns:a16="http://schemas.microsoft.com/office/drawing/2014/main" id="{D00D53DD-3D99-0735-2934-8F6E326B36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73" y="783167"/>
                <a:ext cx="2247900" cy="79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r>
                  <a:rPr lang="de-DE" sz="1400" b="1" dirty="0">
                    <a:solidFill>
                      <a:srgbClr val="FFC00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Enzym</a:t>
                </a:r>
                <a:br>
                  <a:rPr lang="de-DE" sz="1400" b="1" dirty="0">
                    <a:solidFill>
                      <a:srgbClr val="FFC00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</a:br>
                <a:r>
                  <a:rPr lang="de-DE" sz="1400" b="1" dirty="0">
                    <a:solidFill>
                      <a:srgbClr val="FFC00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(Abschreiben der DNA)</a:t>
                </a:r>
                <a:endParaRPr lang="de-DE" sz="1400" dirty="0">
                  <a:effectLst/>
                  <a:latin typeface="Avenir LT Std 35 Light" panose="020B040202020302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9" name="Line 61">
                <a:extLst>
                  <a:ext uri="{FF2B5EF4-FFF2-40B4-BE49-F238E27FC236}">
                    <a16:creationId xmlns:a16="http://schemas.microsoft.com/office/drawing/2014/main" id="{E5B1B0A5-CF8F-2960-8333-65A608D307B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519766" y="783167"/>
                <a:ext cx="301625" cy="1524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2" name="Freeform 18">
                <a:extLst>
                  <a:ext uri="{FF2B5EF4-FFF2-40B4-BE49-F238E27FC236}">
                    <a16:creationId xmlns:a16="http://schemas.microsoft.com/office/drawing/2014/main" id="{8D7F637D-200A-F72A-87E0-CEAC94694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3266" y="330200"/>
                <a:ext cx="342900" cy="223520"/>
              </a:xfrm>
              <a:custGeom>
                <a:avLst/>
                <a:gdLst>
                  <a:gd name="T0" fmla="*/ 0 w 540"/>
                  <a:gd name="T1" fmla="*/ 161 h 352"/>
                  <a:gd name="T2" fmla="*/ 154 w 540"/>
                  <a:gd name="T3" fmla="*/ 328 h 352"/>
                  <a:gd name="T4" fmla="*/ 398 w 540"/>
                  <a:gd name="T5" fmla="*/ 19 h 352"/>
                  <a:gd name="T6" fmla="*/ 540 w 540"/>
                  <a:gd name="T7" fmla="*/ 2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352">
                    <a:moveTo>
                      <a:pt x="0" y="161"/>
                    </a:moveTo>
                    <a:cubicBezTo>
                      <a:pt x="44" y="256"/>
                      <a:pt x="88" y="352"/>
                      <a:pt x="154" y="328"/>
                    </a:cubicBezTo>
                    <a:cubicBezTo>
                      <a:pt x="220" y="304"/>
                      <a:pt x="334" y="38"/>
                      <a:pt x="398" y="19"/>
                    </a:cubicBezTo>
                    <a:cubicBezTo>
                      <a:pt x="462" y="0"/>
                      <a:pt x="501" y="106"/>
                      <a:pt x="540" y="212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113" name="Freeform 40">
                <a:extLst>
                  <a:ext uri="{FF2B5EF4-FFF2-40B4-BE49-F238E27FC236}">
                    <a16:creationId xmlns:a16="http://schemas.microsoft.com/office/drawing/2014/main" id="{9DCF5866-F314-A51E-4953-8D0D23C88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2400" y="347134"/>
                <a:ext cx="342900" cy="223520"/>
              </a:xfrm>
              <a:custGeom>
                <a:avLst/>
                <a:gdLst>
                  <a:gd name="T0" fmla="*/ 0 w 540"/>
                  <a:gd name="T1" fmla="*/ 161 h 352"/>
                  <a:gd name="T2" fmla="*/ 154 w 540"/>
                  <a:gd name="T3" fmla="*/ 328 h 352"/>
                  <a:gd name="T4" fmla="*/ 398 w 540"/>
                  <a:gd name="T5" fmla="*/ 19 h 352"/>
                  <a:gd name="T6" fmla="*/ 540 w 540"/>
                  <a:gd name="T7" fmla="*/ 2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352">
                    <a:moveTo>
                      <a:pt x="0" y="161"/>
                    </a:moveTo>
                    <a:cubicBezTo>
                      <a:pt x="44" y="256"/>
                      <a:pt x="88" y="352"/>
                      <a:pt x="154" y="328"/>
                    </a:cubicBezTo>
                    <a:cubicBezTo>
                      <a:pt x="220" y="304"/>
                      <a:pt x="334" y="38"/>
                      <a:pt x="398" y="19"/>
                    </a:cubicBezTo>
                    <a:cubicBezTo>
                      <a:pt x="462" y="0"/>
                      <a:pt x="501" y="106"/>
                      <a:pt x="540" y="212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114" name="Freihandform: Form 113">
                <a:extLst>
                  <a:ext uri="{FF2B5EF4-FFF2-40B4-BE49-F238E27FC236}">
                    <a16:creationId xmlns:a16="http://schemas.microsoft.com/office/drawing/2014/main" id="{3A8E604D-3AF7-2206-AAB1-60B94AC0AD6B}"/>
                  </a:ext>
                </a:extLst>
              </p:cNvPr>
              <p:cNvSpPr/>
              <p:nvPr/>
            </p:nvSpPr>
            <p:spPr>
              <a:xfrm>
                <a:off x="2717800" y="338667"/>
                <a:ext cx="140007" cy="238375"/>
              </a:xfrm>
              <a:custGeom>
                <a:avLst/>
                <a:gdLst>
                  <a:gd name="connsiteX0" fmla="*/ 0 w 140007"/>
                  <a:gd name="connsiteY0" fmla="*/ 238375 h 238375"/>
                  <a:gd name="connsiteX1" fmla="*/ 42333 w 140007"/>
                  <a:gd name="connsiteY1" fmla="*/ 141008 h 238375"/>
                  <a:gd name="connsiteX2" fmla="*/ 55033 w 140007"/>
                  <a:gd name="connsiteY2" fmla="*/ 18241 h 238375"/>
                  <a:gd name="connsiteX3" fmla="*/ 127000 w 140007"/>
                  <a:gd name="connsiteY3" fmla="*/ 9775 h 238375"/>
                  <a:gd name="connsiteX4" fmla="*/ 139700 w 140007"/>
                  <a:gd name="connsiteY4" fmla="*/ 107141 h 238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007" h="238375">
                    <a:moveTo>
                      <a:pt x="0" y="238375"/>
                    </a:moveTo>
                    <a:cubicBezTo>
                      <a:pt x="16580" y="208036"/>
                      <a:pt x="33161" y="177697"/>
                      <a:pt x="42333" y="141008"/>
                    </a:cubicBezTo>
                    <a:cubicBezTo>
                      <a:pt x="51505" y="104319"/>
                      <a:pt x="40922" y="40113"/>
                      <a:pt x="55033" y="18241"/>
                    </a:cubicBezTo>
                    <a:cubicBezTo>
                      <a:pt x="69144" y="-3631"/>
                      <a:pt x="112889" y="-5042"/>
                      <a:pt x="127000" y="9775"/>
                    </a:cubicBezTo>
                    <a:cubicBezTo>
                      <a:pt x="141111" y="24592"/>
                      <a:pt x="140405" y="65866"/>
                      <a:pt x="139700" y="107141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/>
              </a:p>
            </p:txBody>
          </p:sp>
        </p:grp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716298D2-EA4A-514F-D08D-620651403962}"/>
                </a:ext>
              </a:extLst>
            </p:cNvPr>
            <p:cNvSpPr/>
            <p:nvPr/>
          </p:nvSpPr>
          <p:spPr>
            <a:xfrm>
              <a:off x="1807633" y="258234"/>
              <a:ext cx="762000" cy="38137"/>
            </a:xfrm>
            <a:custGeom>
              <a:avLst/>
              <a:gdLst>
                <a:gd name="connsiteX0" fmla="*/ 0 w 762000"/>
                <a:gd name="connsiteY0" fmla="*/ 25437 h 38137"/>
                <a:gd name="connsiteX1" fmla="*/ 59267 w 762000"/>
                <a:gd name="connsiteY1" fmla="*/ 4270 h 38137"/>
                <a:gd name="connsiteX2" fmla="*/ 156633 w 762000"/>
                <a:gd name="connsiteY2" fmla="*/ 37 h 38137"/>
                <a:gd name="connsiteX3" fmla="*/ 622300 w 762000"/>
                <a:gd name="connsiteY3" fmla="*/ 37 h 38137"/>
                <a:gd name="connsiteX4" fmla="*/ 711200 w 762000"/>
                <a:gd name="connsiteY4" fmla="*/ 4270 h 38137"/>
                <a:gd name="connsiteX5" fmla="*/ 762000 w 762000"/>
                <a:gd name="connsiteY5" fmla="*/ 38137 h 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0" h="38137">
                  <a:moveTo>
                    <a:pt x="0" y="25437"/>
                  </a:moveTo>
                  <a:cubicBezTo>
                    <a:pt x="16580" y="16970"/>
                    <a:pt x="33161" y="8503"/>
                    <a:pt x="59267" y="4270"/>
                  </a:cubicBezTo>
                  <a:cubicBezTo>
                    <a:pt x="85373" y="37"/>
                    <a:pt x="156633" y="37"/>
                    <a:pt x="156633" y="37"/>
                  </a:cubicBezTo>
                  <a:lnTo>
                    <a:pt x="622300" y="37"/>
                  </a:lnTo>
                  <a:cubicBezTo>
                    <a:pt x="714728" y="742"/>
                    <a:pt x="687917" y="-2080"/>
                    <a:pt x="711200" y="4270"/>
                  </a:cubicBezTo>
                  <a:cubicBezTo>
                    <a:pt x="734483" y="10620"/>
                    <a:pt x="748241" y="24378"/>
                    <a:pt x="762000" y="38137"/>
                  </a:cubicBezTo>
                </a:path>
              </a:pathLst>
            </a:custGeom>
            <a:noFill/>
            <a:ln>
              <a:solidFill>
                <a:srgbClr val="BF9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7AC8E7E5-95C1-F486-9D0A-D220DCA15154}"/>
                </a:ext>
              </a:extLst>
            </p:cNvPr>
            <p:cNvSpPr/>
            <p:nvPr/>
          </p:nvSpPr>
          <p:spPr>
            <a:xfrm>
              <a:off x="1413933" y="364067"/>
              <a:ext cx="287867" cy="201584"/>
            </a:xfrm>
            <a:custGeom>
              <a:avLst/>
              <a:gdLst>
                <a:gd name="connsiteX0" fmla="*/ 0 w 287867"/>
                <a:gd name="connsiteY0" fmla="*/ 71967 h 201584"/>
                <a:gd name="connsiteX1" fmla="*/ 67733 w 287867"/>
                <a:gd name="connsiteY1" fmla="*/ 198967 h 201584"/>
                <a:gd name="connsiteX2" fmla="*/ 143933 w 287867"/>
                <a:gd name="connsiteY2" fmla="*/ 160867 h 201584"/>
                <a:gd name="connsiteX3" fmla="*/ 143933 w 287867"/>
                <a:gd name="connsiteY3" fmla="*/ 160867 h 201584"/>
                <a:gd name="connsiteX4" fmla="*/ 287867 w 287867"/>
                <a:gd name="connsiteY4" fmla="*/ 0 h 201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867" h="201584">
                  <a:moveTo>
                    <a:pt x="0" y="71967"/>
                  </a:moveTo>
                  <a:cubicBezTo>
                    <a:pt x="21872" y="128058"/>
                    <a:pt x="43744" y="184150"/>
                    <a:pt x="67733" y="198967"/>
                  </a:cubicBezTo>
                  <a:cubicBezTo>
                    <a:pt x="91722" y="213784"/>
                    <a:pt x="143933" y="160867"/>
                    <a:pt x="143933" y="160867"/>
                  </a:cubicBezTo>
                  <a:lnTo>
                    <a:pt x="143933" y="160867"/>
                  </a:lnTo>
                  <a:lnTo>
                    <a:pt x="287867" y="0"/>
                  </a:lnTo>
                </a:path>
              </a:pathLst>
            </a:custGeom>
            <a:noFill/>
            <a:ln w="19050">
              <a:solidFill>
                <a:srgbClr val="BF9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94" name="Freihandform: Form 93">
              <a:extLst>
                <a:ext uri="{FF2B5EF4-FFF2-40B4-BE49-F238E27FC236}">
                  <a16:creationId xmlns:a16="http://schemas.microsoft.com/office/drawing/2014/main" id="{1549C369-915B-B89F-68F7-45E985B334CF}"/>
                </a:ext>
              </a:extLst>
            </p:cNvPr>
            <p:cNvSpPr/>
            <p:nvPr/>
          </p:nvSpPr>
          <p:spPr>
            <a:xfrm>
              <a:off x="1816100" y="639234"/>
              <a:ext cx="821266" cy="29633"/>
            </a:xfrm>
            <a:custGeom>
              <a:avLst/>
              <a:gdLst>
                <a:gd name="connsiteX0" fmla="*/ 0 w 821266"/>
                <a:gd name="connsiteY0" fmla="*/ 0 h 29633"/>
                <a:gd name="connsiteX1" fmla="*/ 334433 w 821266"/>
                <a:gd name="connsiteY1" fmla="*/ 29633 h 29633"/>
                <a:gd name="connsiteX2" fmla="*/ 821266 w 821266"/>
                <a:gd name="connsiteY2" fmla="*/ 0 h 29633"/>
                <a:gd name="connsiteX3" fmla="*/ 821266 w 821266"/>
                <a:gd name="connsiteY3" fmla="*/ 0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266" h="29633">
                  <a:moveTo>
                    <a:pt x="0" y="0"/>
                  </a:moveTo>
                  <a:cubicBezTo>
                    <a:pt x="98777" y="14816"/>
                    <a:pt x="197555" y="29633"/>
                    <a:pt x="334433" y="29633"/>
                  </a:cubicBezTo>
                  <a:cubicBezTo>
                    <a:pt x="471311" y="29633"/>
                    <a:pt x="821266" y="0"/>
                    <a:pt x="821266" y="0"/>
                  </a:cubicBezTo>
                  <a:lnTo>
                    <a:pt x="821266" y="0"/>
                  </a:lnTo>
                </a:path>
              </a:pathLst>
            </a:custGeom>
            <a:noFill/>
            <a:ln w="19050">
              <a:solidFill>
                <a:srgbClr val="BF9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</p:grpSp>
      <p:sp>
        <p:nvSpPr>
          <p:cNvPr id="38" name="Textfeld 37">
            <a:extLst>
              <a:ext uri="{FF2B5EF4-FFF2-40B4-BE49-F238E27FC236}">
                <a16:creationId xmlns:a16="http://schemas.microsoft.com/office/drawing/2014/main" id="{83B95420-2828-B51A-EE63-159C9FEBE518}"/>
              </a:ext>
            </a:extLst>
          </p:cNvPr>
          <p:cNvSpPr txBox="1"/>
          <p:nvPr/>
        </p:nvSpPr>
        <p:spPr>
          <a:xfrm>
            <a:off x="1495302" y="2063929"/>
            <a:ext cx="78028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70C0"/>
                </a:solidFill>
              </a:rPr>
              <a:t>Die DNA liegt als Doppelstrang vor. Die Transkription übernimmt ein Enzym, das die DNA ablesen und abschreiben kann. </a:t>
            </a:r>
            <a:endParaRPr lang="de-DE" sz="28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FF47DFD8-B9DF-5222-00A6-76D6C0A2D2D1}"/>
              </a:ext>
            </a:extLst>
          </p:cNvPr>
          <p:cNvSpPr txBox="1"/>
          <p:nvPr/>
        </p:nvSpPr>
        <p:spPr>
          <a:xfrm>
            <a:off x="1430265" y="4439224"/>
            <a:ext cx="78028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70C0"/>
                </a:solidFill>
              </a:rPr>
              <a:t>Das Enzym entwindet den Doppelstrang und kann einen Strang ablesen.</a:t>
            </a:r>
            <a:endParaRPr lang="de-DE" sz="28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FA5F289F-744A-F84D-DBF0-24E3742226BA}"/>
              </a:ext>
            </a:extLst>
          </p:cNvPr>
          <p:cNvSpPr txBox="1"/>
          <p:nvPr/>
        </p:nvSpPr>
        <p:spPr>
          <a:xfrm>
            <a:off x="8152411" y="4462505"/>
            <a:ext cx="40348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70C0"/>
                </a:solidFill>
              </a:rPr>
              <a:t>Komplementär zum abgelesenen Strang schreibt das Enzym den DNA-Strang in mRNA um.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53330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39" grpId="1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B7F9C1B-F142-4225-49E2-21FD05CBED65}"/>
              </a:ext>
            </a:extLst>
          </p:cNvPr>
          <p:cNvGrpSpPr/>
          <p:nvPr/>
        </p:nvGrpSpPr>
        <p:grpSpPr>
          <a:xfrm>
            <a:off x="2626009" y="2217095"/>
            <a:ext cx="6251590" cy="1577341"/>
            <a:chOff x="6973" y="0"/>
            <a:chExt cx="6252010" cy="1577552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380FA55E-15F6-D14F-3E18-282D03783364}"/>
                </a:ext>
              </a:extLst>
            </p:cNvPr>
            <p:cNvGrpSpPr/>
            <p:nvPr/>
          </p:nvGrpSpPr>
          <p:grpSpPr>
            <a:xfrm>
              <a:off x="6973" y="0"/>
              <a:ext cx="6252010" cy="1577552"/>
              <a:chOff x="6973" y="0"/>
              <a:chExt cx="6252010" cy="1577552"/>
            </a:xfrm>
          </p:grpSpPr>
          <p:sp>
            <p:nvSpPr>
              <p:cNvPr id="8" name="AutoShape 48">
                <a:extLst>
                  <a:ext uri="{FF2B5EF4-FFF2-40B4-BE49-F238E27FC236}">
                    <a16:creationId xmlns:a16="http://schemas.microsoft.com/office/drawing/2014/main" id="{280C6DCE-320D-7C54-7F13-D2C0EB99F3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6768" y="194734"/>
                <a:ext cx="1061720" cy="546735"/>
              </a:xfrm>
              <a:prstGeom prst="roundRect">
                <a:avLst>
                  <a:gd name="adj" fmla="val 16667"/>
                </a:avLst>
              </a:prstGeom>
              <a:solidFill>
                <a:srgbClr val="FF9900"/>
              </a:solidFill>
              <a:ln w="19050">
                <a:noFill/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grpSp>
            <p:nvGrpSpPr>
              <p:cNvPr id="9" name="Group 5">
                <a:extLst>
                  <a:ext uri="{FF2B5EF4-FFF2-40B4-BE49-F238E27FC236}">
                    <a16:creationId xmlns:a16="http://schemas.microsoft.com/office/drawing/2014/main" id="{1F38E301-0579-34B5-8ED7-951058AFC8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8866" y="313267"/>
                <a:ext cx="1017270" cy="261620"/>
                <a:chOff x="2554" y="8102"/>
                <a:chExt cx="1602" cy="412"/>
              </a:xfrm>
            </p:grpSpPr>
            <p:sp>
              <p:nvSpPr>
                <p:cNvPr id="33" name="Freeform 8">
                  <a:extLst>
                    <a:ext uri="{FF2B5EF4-FFF2-40B4-BE49-F238E27FC236}">
                      <a16:creationId xmlns:a16="http://schemas.microsoft.com/office/drawing/2014/main" id="{6DF4FD33-1483-22E8-BCEC-23250B0DD1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grpSp>
              <p:nvGrpSpPr>
                <p:cNvPr id="34" name="Group 9">
                  <a:extLst>
                    <a:ext uri="{FF2B5EF4-FFF2-40B4-BE49-F238E27FC236}">
                      <a16:creationId xmlns:a16="http://schemas.microsoft.com/office/drawing/2014/main" id="{60403224-73D7-1F55-66A7-75ECB5DEEB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81" y="8128"/>
                  <a:ext cx="1075" cy="386"/>
                  <a:chOff x="2019" y="8068"/>
                  <a:chExt cx="1075" cy="386"/>
                </a:xfrm>
              </p:grpSpPr>
              <p:sp>
                <p:nvSpPr>
                  <p:cNvPr id="35" name="Freeform 10">
                    <a:extLst>
                      <a:ext uri="{FF2B5EF4-FFF2-40B4-BE49-F238E27FC236}">
                        <a16:creationId xmlns:a16="http://schemas.microsoft.com/office/drawing/2014/main" id="{B07074FB-3FCF-6327-1DC8-4B38CEE761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19" y="8068"/>
                    <a:ext cx="540" cy="352"/>
                  </a:xfrm>
                  <a:custGeom>
                    <a:avLst/>
                    <a:gdLst>
                      <a:gd name="T0" fmla="*/ 0 w 540"/>
                      <a:gd name="T1" fmla="*/ 161 h 352"/>
                      <a:gd name="T2" fmla="*/ 154 w 540"/>
                      <a:gd name="T3" fmla="*/ 328 h 352"/>
                      <a:gd name="T4" fmla="*/ 398 w 540"/>
                      <a:gd name="T5" fmla="*/ 19 h 352"/>
                      <a:gd name="T6" fmla="*/ 540 w 540"/>
                      <a:gd name="T7" fmla="*/ 212 h 3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40" h="352">
                        <a:moveTo>
                          <a:pt x="0" y="161"/>
                        </a:moveTo>
                        <a:cubicBezTo>
                          <a:pt x="44" y="256"/>
                          <a:pt x="88" y="352"/>
                          <a:pt x="154" y="328"/>
                        </a:cubicBezTo>
                        <a:cubicBezTo>
                          <a:pt x="220" y="304"/>
                          <a:pt x="334" y="38"/>
                          <a:pt x="398" y="19"/>
                        </a:cubicBezTo>
                        <a:cubicBezTo>
                          <a:pt x="462" y="0"/>
                          <a:pt x="501" y="106"/>
                          <a:pt x="540" y="212"/>
                        </a:cubicBezTo>
                      </a:path>
                    </a:pathLst>
                  </a:custGeom>
                  <a:noFill/>
                  <a:ln w="19050">
                    <a:solidFill>
                      <a:srgbClr val="BF95D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6" name="Freeform 11">
                    <a:extLst>
                      <a:ext uri="{FF2B5EF4-FFF2-40B4-BE49-F238E27FC236}">
                        <a16:creationId xmlns:a16="http://schemas.microsoft.com/office/drawing/2014/main" id="{C153F6E9-94BB-017D-F73F-43ED5F055D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54" y="8102"/>
                    <a:ext cx="540" cy="352"/>
                  </a:xfrm>
                  <a:custGeom>
                    <a:avLst/>
                    <a:gdLst>
                      <a:gd name="T0" fmla="*/ 0 w 540"/>
                      <a:gd name="T1" fmla="*/ 161 h 352"/>
                      <a:gd name="T2" fmla="*/ 154 w 540"/>
                      <a:gd name="T3" fmla="*/ 328 h 352"/>
                      <a:gd name="T4" fmla="*/ 398 w 540"/>
                      <a:gd name="T5" fmla="*/ 19 h 352"/>
                      <a:gd name="T6" fmla="*/ 540 w 540"/>
                      <a:gd name="T7" fmla="*/ 212 h 3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40" h="352">
                        <a:moveTo>
                          <a:pt x="0" y="161"/>
                        </a:moveTo>
                        <a:cubicBezTo>
                          <a:pt x="44" y="256"/>
                          <a:pt x="88" y="352"/>
                          <a:pt x="154" y="328"/>
                        </a:cubicBezTo>
                        <a:cubicBezTo>
                          <a:pt x="220" y="304"/>
                          <a:pt x="334" y="38"/>
                          <a:pt x="398" y="19"/>
                        </a:cubicBezTo>
                        <a:cubicBezTo>
                          <a:pt x="462" y="0"/>
                          <a:pt x="501" y="106"/>
                          <a:pt x="540" y="212"/>
                        </a:cubicBezTo>
                      </a:path>
                    </a:pathLst>
                  </a:custGeom>
                  <a:noFill/>
                  <a:ln w="19050">
                    <a:solidFill>
                      <a:srgbClr val="BF95D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10" name="Group 20">
                <a:extLst>
                  <a:ext uri="{FF2B5EF4-FFF2-40B4-BE49-F238E27FC236}">
                    <a16:creationId xmlns:a16="http://schemas.microsoft.com/office/drawing/2014/main" id="{8462323B-3776-70D2-8F77-0F5BB4CDF5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87700" y="330200"/>
                <a:ext cx="682625" cy="245110"/>
                <a:chOff x="2019" y="8068"/>
                <a:chExt cx="1075" cy="386"/>
              </a:xfrm>
            </p:grpSpPr>
            <p:sp>
              <p:nvSpPr>
                <p:cNvPr id="31" name="Freeform 21">
                  <a:extLst>
                    <a:ext uri="{FF2B5EF4-FFF2-40B4-BE49-F238E27FC236}">
                      <a16:creationId xmlns:a16="http://schemas.microsoft.com/office/drawing/2014/main" id="{A1B2C363-0208-038C-EFA1-E7F6E0A3E5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9" y="8068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32" name="Freeform 22">
                  <a:extLst>
                    <a:ext uri="{FF2B5EF4-FFF2-40B4-BE49-F238E27FC236}">
                      <a16:creationId xmlns:a16="http://schemas.microsoft.com/office/drawing/2014/main" id="{3AA4C0CE-E22C-E50F-E5AB-38A6A10587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11" name="Group 27">
                <a:extLst>
                  <a:ext uri="{FF2B5EF4-FFF2-40B4-BE49-F238E27FC236}">
                    <a16:creationId xmlns:a16="http://schemas.microsoft.com/office/drawing/2014/main" id="{639B75FB-A85C-64A2-43F4-EC0E3B3E54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9300" y="317500"/>
                <a:ext cx="677545" cy="240030"/>
                <a:chOff x="2554" y="8102"/>
                <a:chExt cx="1067" cy="378"/>
              </a:xfrm>
            </p:grpSpPr>
            <p:sp>
              <p:nvSpPr>
                <p:cNvPr id="29" name="Freeform 30">
                  <a:extLst>
                    <a:ext uri="{FF2B5EF4-FFF2-40B4-BE49-F238E27FC236}">
                      <a16:creationId xmlns:a16="http://schemas.microsoft.com/office/drawing/2014/main" id="{236C8A22-69A1-B931-95E6-F1A82F28A8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30" name="Freeform 32">
                  <a:extLst>
                    <a:ext uri="{FF2B5EF4-FFF2-40B4-BE49-F238E27FC236}">
                      <a16:creationId xmlns:a16="http://schemas.microsoft.com/office/drawing/2014/main" id="{707CC0A2-1CB8-DE34-C841-6C7BB6E4DF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1" y="8128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grpSp>
            <p:nvGrpSpPr>
              <p:cNvPr id="12" name="Group 42">
                <a:extLst>
                  <a:ext uri="{FF2B5EF4-FFF2-40B4-BE49-F238E27FC236}">
                    <a16:creationId xmlns:a16="http://schemas.microsoft.com/office/drawing/2014/main" id="{946B40EE-E3DA-AE59-1E7D-04E8BD5981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4133" y="334434"/>
                <a:ext cx="682625" cy="245110"/>
                <a:chOff x="2019" y="8068"/>
                <a:chExt cx="1075" cy="386"/>
              </a:xfrm>
            </p:grpSpPr>
            <p:sp>
              <p:nvSpPr>
                <p:cNvPr id="27" name="Freeform 43">
                  <a:extLst>
                    <a:ext uri="{FF2B5EF4-FFF2-40B4-BE49-F238E27FC236}">
                      <a16:creationId xmlns:a16="http://schemas.microsoft.com/office/drawing/2014/main" id="{EA2FDF95-95D3-9BA8-762D-69FC3A7B28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9" y="8068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28" name="Freeform 44">
                  <a:extLst>
                    <a:ext uri="{FF2B5EF4-FFF2-40B4-BE49-F238E27FC236}">
                      <a16:creationId xmlns:a16="http://schemas.microsoft.com/office/drawing/2014/main" id="{2027D014-3926-8622-B1AB-44D92202BC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4" y="8102"/>
                  <a:ext cx="540" cy="352"/>
                </a:xfrm>
                <a:custGeom>
                  <a:avLst/>
                  <a:gdLst>
                    <a:gd name="T0" fmla="*/ 0 w 540"/>
                    <a:gd name="T1" fmla="*/ 161 h 352"/>
                    <a:gd name="T2" fmla="*/ 154 w 540"/>
                    <a:gd name="T3" fmla="*/ 328 h 352"/>
                    <a:gd name="T4" fmla="*/ 398 w 540"/>
                    <a:gd name="T5" fmla="*/ 19 h 352"/>
                    <a:gd name="T6" fmla="*/ 540 w 540"/>
                    <a:gd name="T7" fmla="*/ 21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0" h="352">
                      <a:moveTo>
                        <a:pt x="0" y="161"/>
                      </a:moveTo>
                      <a:cubicBezTo>
                        <a:pt x="44" y="256"/>
                        <a:pt x="88" y="352"/>
                        <a:pt x="154" y="328"/>
                      </a:cubicBezTo>
                      <a:cubicBezTo>
                        <a:pt x="220" y="304"/>
                        <a:pt x="334" y="38"/>
                        <a:pt x="398" y="19"/>
                      </a:cubicBezTo>
                      <a:cubicBezTo>
                        <a:pt x="462" y="0"/>
                        <a:pt x="501" y="106"/>
                        <a:pt x="540" y="212"/>
                      </a:cubicBezTo>
                    </a:path>
                  </a:pathLst>
                </a:custGeom>
                <a:noFill/>
                <a:ln w="19050">
                  <a:solidFill>
                    <a:srgbClr val="BF95D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de-DE"/>
                </a:p>
              </p:txBody>
            </p:sp>
          </p:grpSp>
          <p:cxnSp>
            <p:nvCxnSpPr>
              <p:cNvPr id="13" name="Line 49">
                <a:extLst>
                  <a:ext uri="{FF2B5EF4-FFF2-40B4-BE49-F238E27FC236}">
                    <a16:creationId xmlns:a16="http://schemas.microsoft.com/office/drawing/2014/main" id="{D01B8640-501E-BFD1-57BB-CF886E2D774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689100" y="482600"/>
                <a:ext cx="138430" cy="163195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Line 52">
                <a:extLst>
                  <a:ext uri="{FF2B5EF4-FFF2-40B4-BE49-F238E27FC236}">
                    <a16:creationId xmlns:a16="http://schemas.microsoft.com/office/drawing/2014/main" id="{4177B5A7-3A39-42F9-DB14-8AA405FA0FF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684866" y="266700"/>
                <a:ext cx="163830" cy="97790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Line 54">
                <a:extLst>
                  <a:ext uri="{FF2B5EF4-FFF2-40B4-BE49-F238E27FC236}">
                    <a16:creationId xmlns:a16="http://schemas.microsoft.com/office/drawing/2014/main" id="{6D2D0738-02A7-492E-25DF-7BBC0FDC578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523066" y="262467"/>
                <a:ext cx="195580" cy="228600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Line 51">
                <a:extLst>
                  <a:ext uri="{FF2B5EF4-FFF2-40B4-BE49-F238E27FC236}">
                    <a16:creationId xmlns:a16="http://schemas.microsoft.com/office/drawing/2014/main" id="{60C71494-DFF8-8D17-8BAE-1B37E3190DB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565400" y="550334"/>
                <a:ext cx="187960" cy="130810"/>
              </a:xfrm>
              <a:prstGeom prst="line">
                <a:avLst/>
              </a:pr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7" name="Text Box 58">
                <a:extLst>
                  <a:ext uri="{FF2B5EF4-FFF2-40B4-BE49-F238E27FC236}">
                    <a16:creationId xmlns:a16="http://schemas.microsoft.com/office/drawing/2014/main" id="{E85B8746-A82E-B0DF-63C4-CDC53618CB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0333" y="0"/>
                <a:ext cx="1898650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r>
                  <a:rPr lang="de-DE" sz="1400" b="1">
                    <a:solidFill>
                      <a:srgbClr val="BF95DF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DNA-Doppelstrang</a:t>
                </a:r>
                <a:endParaRPr lang="de-DE" sz="1400">
                  <a:effectLst/>
                  <a:latin typeface="Avenir LT Std 35 Light" panose="020B040202020302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8" name="Line 57">
                <a:extLst>
                  <a:ext uri="{FF2B5EF4-FFF2-40B4-BE49-F238E27FC236}">
                    <a16:creationId xmlns:a16="http://schemas.microsoft.com/office/drawing/2014/main" id="{D1961112-E683-3447-A6B6-B183ABCE81B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3767666" y="122767"/>
                <a:ext cx="563245" cy="3022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" name="Freeform 56">
                <a:extLst>
                  <a:ext uri="{FF2B5EF4-FFF2-40B4-BE49-F238E27FC236}">
                    <a16:creationId xmlns:a16="http://schemas.microsoft.com/office/drawing/2014/main" id="{D5FCFF3A-DBB9-1ABD-A7CD-AF8ACB836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7233" y="601134"/>
                <a:ext cx="596265" cy="612140"/>
              </a:xfrm>
              <a:custGeom>
                <a:avLst/>
                <a:gdLst>
                  <a:gd name="T0" fmla="*/ 0 w 939"/>
                  <a:gd name="T1" fmla="*/ 0 h 964"/>
                  <a:gd name="T2" fmla="*/ 321 w 939"/>
                  <a:gd name="T3" fmla="*/ 218 h 964"/>
                  <a:gd name="T4" fmla="*/ 450 w 939"/>
                  <a:gd name="T5" fmla="*/ 655 h 964"/>
                  <a:gd name="T6" fmla="*/ 939 w 939"/>
                  <a:gd name="T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9" h="964">
                    <a:moveTo>
                      <a:pt x="0" y="0"/>
                    </a:moveTo>
                    <a:cubicBezTo>
                      <a:pt x="123" y="54"/>
                      <a:pt x="246" y="109"/>
                      <a:pt x="321" y="218"/>
                    </a:cubicBezTo>
                    <a:cubicBezTo>
                      <a:pt x="396" y="327"/>
                      <a:pt x="347" y="531"/>
                      <a:pt x="450" y="655"/>
                    </a:cubicBezTo>
                    <a:cubicBezTo>
                      <a:pt x="553" y="779"/>
                      <a:pt x="746" y="871"/>
                      <a:pt x="939" y="964"/>
                    </a:cubicBezTo>
                  </a:path>
                </a:pathLst>
              </a:custGeom>
              <a:noFill/>
              <a:ln w="19050">
                <a:solidFill>
                  <a:srgbClr val="7030A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20" name="Text Box 62">
                <a:extLst>
                  <a:ext uri="{FF2B5EF4-FFF2-40B4-BE49-F238E27FC236}">
                    <a16:creationId xmlns:a16="http://schemas.microsoft.com/office/drawing/2014/main" id="{712D5BF9-9383-6190-D632-AC5F587A26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73" y="783167"/>
                <a:ext cx="2247900" cy="79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r>
                  <a:rPr lang="de-DE" sz="1400" b="1" dirty="0">
                    <a:solidFill>
                      <a:srgbClr val="FFC00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Enzym</a:t>
                </a:r>
                <a:br>
                  <a:rPr lang="de-DE" sz="1400" b="1" dirty="0">
                    <a:solidFill>
                      <a:srgbClr val="FFC00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</a:br>
                <a:r>
                  <a:rPr lang="de-DE" sz="1400" b="1" dirty="0">
                    <a:solidFill>
                      <a:srgbClr val="FFC00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(Abschreiben der DNA)</a:t>
                </a:r>
                <a:endParaRPr lang="de-DE" sz="1400" dirty="0">
                  <a:effectLst/>
                  <a:latin typeface="Avenir LT Std 35 Light" panose="020B040202020302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Line 61">
                <a:extLst>
                  <a:ext uri="{FF2B5EF4-FFF2-40B4-BE49-F238E27FC236}">
                    <a16:creationId xmlns:a16="http://schemas.microsoft.com/office/drawing/2014/main" id="{CEBB1CF6-F25D-977F-41A9-213AA8EAD1D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519766" y="783167"/>
                <a:ext cx="301625" cy="1524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" name="Text Box 60">
                <a:extLst>
                  <a:ext uri="{FF2B5EF4-FFF2-40B4-BE49-F238E27FC236}">
                    <a16:creationId xmlns:a16="http://schemas.microsoft.com/office/drawing/2014/main" id="{B32A12B4-7AB4-10E3-F5FB-FD8C65D896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39066" y="990600"/>
                <a:ext cx="1502410" cy="326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r>
                  <a:rPr lang="de-DE" sz="1400" b="1">
                    <a:solidFill>
                      <a:srgbClr val="7030A0"/>
                    </a:solidFill>
                    <a:effectLst/>
                    <a:latin typeface="Avenir LT Std 35 Light" panose="020B040202020302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mRNA</a:t>
                </a:r>
                <a:endParaRPr lang="de-DE" sz="1400">
                  <a:effectLst/>
                  <a:latin typeface="Avenir LT Std 35 Light" panose="020B040202020302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" name="Line 59">
                <a:extLst>
                  <a:ext uri="{FF2B5EF4-FFF2-40B4-BE49-F238E27FC236}">
                    <a16:creationId xmlns:a16="http://schemas.microsoft.com/office/drawing/2014/main" id="{8FEE3DC2-2FE5-6180-B006-13AFD653631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2849033" y="1083734"/>
                <a:ext cx="680085" cy="7747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2FE7E078-CE8D-EB61-FCC6-88C9B945FB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3266" y="330200"/>
                <a:ext cx="342900" cy="223520"/>
              </a:xfrm>
              <a:custGeom>
                <a:avLst/>
                <a:gdLst>
                  <a:gd name="T0" fmla="*/ 0 w 540"/>
                  <a:gd name="T1" fmla="*/ 161 h 352"/>
                  <a:gd name="T2" fmla="*/ 154 w 540"/>
                  <a:gd name="T3" fmla="*/ 328 h 352"/>
                  <a:gd name="T4" fmla="*/ 398 w 540"/>
                  <a:gd name="T5" fmla="*/ 19 h 352"/>
                  <a:gd name="T6" fmla="*/ 540 w 540"/>
                  <a:gd name="T7" fmla="*/ 2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352">
                    <a:moveTo>
                      <a:pt x="0" y="161"/>
                    </a:moveTo>
                    <a:cubicBezTo>
                      <a:pt x="44" y="256"/>
                      <a:pt x="88" y="352"/>
                      <a:pt x="154" y="328"/>
                    </a:cubicBezTo>
                    <a:cubicBezTo>
                      <a:pt x="220" y="304"/>
                      <a:pt x="334" y="38"/>
                      <a:pt x="398" y="19"/>
                    </a:cubicBezTo>
                    <a:cubicBezTo>
                      <a:pt x="462" y="0"/>
                      <a:pt x="501" y="106"/>
                      <a:pt x="540" y="212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25" name="Freeform 40">
                <a:extLst>
                  <a:ext uri="{FF2B5EF4-FFF2-40B4-BE49-F238E27FC236}">
                    <a16:creationId xmlns:a16="http://schemas.microsoft.com/office/drawing/2014/main" id="{A6A80BB6-DD4A-2F67-82C7-30EFCD81E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2400" y="347134"/>
                <a:ext cx="342900" cy="223520"/>
              </a:xfrm>
              <a:custGeom>
                <a:avLst/>
                <a:gdLst>
                  <a:gd name="T0" fmla="*/ 0 w 540"/>
                  <a:gd name="T1" fmla="*/ 161 h 352"/>
                  <a:gd name="T2" fmla="*/ 154 w 540"/>
                  <a:gd name="T3" fmla="*/ 328 h 352"/>
                  <a:gd name="T4" fmla="*/ 398 w 540"/>
                  <a:gd name="T5" fmla="*/ 19 h 352"/>
                  <a:gd name="T6" fmla="*/ 540 w 540"/>
                  <a:gd name="T7" fmla="*/ 21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0" h="352">
                    <a:moveTo>
                      <a:pt x="0" y="161"/>
                    </a:moveTo>
                    <a:cubicBezTo>
                      <a:pt x="44" y="256"/>
                      <a:pt x="88" y="352"/>
                      <a:pt x="154" y="328"/>
                    </a:cubicBezTo>
                    <a:cubicBezTo>
                      <a:pt x="220" y="304"/>
                      <a:pt x="334" y="38"/>
                      <a:pt x="398" y="19"/>
                    </a:cubicBezTo>
                    <a:cubicBezTo>
                      <a:pt x="462" y="0"/>
                      <a:pt x="501" y="106"/>
                      <a:pt x="540" y="212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8163A12A-AFB4-FC7E-1573-C8D2E1206828}"/>
                  </a:ext>
                </a:extLst>
              </p:cNvPr>
              <p:cNvSpPr/>
              <p:nvPr/>
            </p:nvSpPr>
            <p:spPr>
              <a:xfrm>
                <a:off x="2717800" y="338667"/>
                <a:ext cx="140007" cy="238375"/>
              </a:xfrm>
              <a:custGeom>
                <a:avLst/>
                <a:gdLst>
                  <a:gd name="connsiteX0" fmla="*/ 0 w 140007"/>
                  <a:gd name="connsiteY0" fmla="*/ 238375 h 238375"/>
                  <a:gd name="connsiteX1" fmla="*/ 42333 w 140007"/>
                  <a:gd name="connsiteY1" fmla="*/ 141008 h 238375"/>
                  <a:gd name="connsiteX2" fmla="*/ 55033 w 140007"/>
                  <a:gd name="connsiteY2" fmla="*/ 18241 h 238375"/>
                  <a:gd name="connsiteX3" fmla="*/ 127000 w 140007"/>
                  <a:gd name="connsiteY3" fmla="*/ 9775 h 238375"/>
                  <a:gd name="connsiteX4" fmla="*/ 139700 w 140007"/>
                  <a:gd name="connsiteY4" fmla="*/ 107141 h 238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007" h="238375">
                    <a:moveTo>
                      <a:pt x="0" y="238375"/>
                    </a:moveTo>
                    <a:cubicBezTo>
                      <a:pt x="16580" y="208036"/>
                      <a:pt x="33161" y="177697"/>
                      <a:pt x="42333" y="141008"/>
                    </a:cubicBezTo>
                    <a:cubicBezTo>
                      <a:pt x="51505" y="104319"/>
                      <a:pt x="40922" y="40113"/>
                      <a:pt x="55033" y="18241"/>
                    </a:cubicBezTo>
                    <a:cubicBezTo>
                      <a:pt x="69144" y="-3631"/>
                      <a:pt x="112889" y="-5042"/>
                      <a:pt x="127000" y="9775"/>
                    </a:cubicBezTo>
                    <a:cubicBezTo>
                      <a:pt x="141111" y="24592"/>
                      <a:pt x="140405" y="65866"/>
                      <a:pt x="139700" y="107141"/>
                    </a:cubicBezTo>
                  </a:path>
                </a:pathLst>
              </a:custGeom>
              <a:noFill/>
              <a:ln w="19050">
                <a:solidFill>
                  <a:srgbClr val="BF95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/>
              </a:p>
            </p:txBody>
          </p:sp>
        </p:grpSp>
        <p:sp>
          <p:nvSpPr>
            <p:cNvPr id="4" name="Freihandform: Form 3">
              <a:extLst>
                <a:ext uri="{FF2B5EF4-FFF2-40B4-BE49-F238E27FC236}">
                  <a16:creationId xmlns:a16="http://schemas.microsoft.com/office/drawing/2014/main" id="{DC563735-C7F1-36E5-ECC6-E0107CAAB539}"/>
                </a:ext>
              </a:extLst>
            </p:cNvPr>
            <p:cNvSpPr/>
            <p:nvPr/>
          </p:nvSpPr>
          <p:spPr>
            <a:xfrm>
              <a:off x="1807633" y="258234"/>
              <a:ext cx="762000" cy="38137"/>
            </a:xfrm>
            <a:custGeom>
              <a:avLst/>
              <a:gdLst>
                <a:gd name="connsiteX0" fmla="*/ 0 w 762000"/>
                <a:gd name="connsiteY0" fmla="*/ 25437 h 38137"/>
                <a:gd name="connsiteX1" fmla="*/ 59267 w 762000"/>
                <a:gd name="connsiteY1" fmla="*/ 4270 h 38137"/>
                <a:gd name="connsiteX2" fmla="*/ 156633 w 762000"/>
                <a:gd name="connsiteY2" fmla="*/ 37 h 38137"/>
                <a:gd name="connsiteX3" fmla="*/ 622300 w 762000"/>
                <a:gd name="connsiteY3" fmla="*/ 37 h 38137"/>
                <a:gd name="connsiteX4" fmla="*/ 711200 w 762000"/>
                <a:gd name="connsiteY4" fmla="*/ 4270 h 38137"/>
                <a:gd name="connsiteX5" fmla="*/ 762000 w 762000"/>
                <a:gd name="connsiteY5" fmla="*/ 38137 h 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0" h="38137">
                  <a:moveTo>
                    <a:pt x="0" y="25437"/>
                  </a:moveTo>
                  <a:cubicBezTo>
                    <a:pt x="16580" y="16970"/>
                    <a:pt x="33161" y="8503"/>
                    <a:pt x="59267" y="4270"/>
                  </a:cubicBezTo>
                  <a:cubicBezTo>
                    <a:pt x="85373" y="37"/>
                    <a:pt x="156633" y="37"/>
                    <a:pt x="156633" y="37"/>
                  </a:cubicBezTo>
                  <a:lnTo>
                    <a:pt x="622300" y="37"/>
                  </a:lnTo>
                  <a:cubicBezTo>
                    <a:pt x="714728" y="742"/>
                    <a:pt x="687917" y="-2080"/>
                    <a:pt x="711200" y="4270"/>
                  </a:cubicBezTo>
                  <a:cubicBezTo>
                    <a:pt x="734483" y="10620"/>
                    <a:pt x="748241" y="24378"/>
                    <a:pt x="762000" y="38137"/>
                  </a:cubicBezTo>
                </a:path>
              </a:pathLst>
            </a:custGeom>
            <a:noFill/>
            <a:ln>
              <a:solidFill>
                <a:srgbClr val="BF9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BCF18BDE-F820-4401-7D31-DBE71300E7F5}"/>
                </a:ext>
              </a:extLst>
            </p:cNvPr>
            <p:cNvSpPr/>
            <p:nvPr/>
          </p:nvSpPr>
          <p:spPr>
            <a:xfrm>
              <a:off x="1413933" y="364067"/>
              <a:ext cx="287867" cy="201584"/>
            </a:xfrm>
            <a:custGeom>
              <a:avLst/>
              <a:gdLst>
                <a:gd name="connsiteX0" fmla="*/ 0 w 287867"/>
                <a:gd name="connsiteY0" fmla="*/ 71967 h 201584"/>
                <a:gd name="connsiteX1" fmla="*/ 67733 w 287867"/>
                <a:gd name="connsiteY1" fmla="*/ 198967 h 201584"/>
                <a:gd name="connsiteX2" fmla="*/ 143933 w 287867"/>
                <a:gd name="connsiteY2" fmla="*/ 160867 h 201584"/>
                <a:gd name="connsiteX3" fmla="*/ 143933 w 287867"/>
                <a:gd name="connsiteY3" fmla="*/ 160867 h 201584"/>
                <a:gd name="connsiteX4" fmla="*/ 287867 w 287867"/>
                <a:gd name="connsiteY4" fmla="*/ 0 h 201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867" h="201584">
                  <a:moveTo>
                    <a:pt x="0" y="71967"/>
                  </a:moveTo>
                  <a:cubicBezTo>
                    <a:pt x="21872" y="128058"/>
                    <a:pt x="43744" y="184150"/>
                    <a:pt x="67733" y="198967"/>
                  </a:cubicBezTo>
                  <a:cubicBezTo>
                    <a:pt x="91722" y="213784"/>
                    <a:pt x="143933" y="160867"/>
                    <a:pt x="143933" y="160867"/>
                  </a:cubicBezTo>
                  <a:lnTo>
                    <a:pt x="143933" y="160867"/>
                  </a:lnTo>
                  <a:lnTo>
                    <a:pt x="287867" y="0"/>
                  </a:lnTo>
                </a:path>
              </a:pathLst>
            </a:custGeom>
            <a:noFill/>
            <a:ln w="19050">
              <a:solidFill>
                <a:srgbClr val="BF9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2C4F3C67-8B50-D4F4-BCF5-F8475DB0E480}"/>
                </a:ext>
              </a:extLst>
            </p:cNvPr>
            <p:cNvSpPr/>
            <p:nvPr/>
          </p:nvSpPr>
          <p:spPr>
            <a:xfrm>
              <a:off x="1816100" y="639234"/>
              <a:ext cx="821266" cy="29633"/>
            </a:xfrm>
            <a:custGeom>
              <a:avLst/>
              <a:gdLst>
                <a:gd name="connsiteX0" fmla="*/ 0 w 821266"/>
                <a:gd name="connsiteY0" fmla="*/ 0 h 29633"/>
                <a:gd name="connsiteX1" fmla="*/ 334433 w 821266"/>
                <a:gd name="connsiteY1" fmla="*/ 29633 h 29633"/>
                <a:gd name="connsiteX2" fmla="*/ 821266 w 821266"/>
                <a:gd name="connsiteY2" fmla="*/ 0 h 29633"/>
                <a:gd name="connsiteX3" fmla="*/ 821266 w 821266"/>
                <a:gd name="connsiteY3" fmla="*/ 0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266" h="29633">
                  <a:moveTo>
                    <a:pt x="0" y="0"/>
                  </a:moveTo>
                  <a:cubicBezTo>
                    <a:pt x="98777" y="14816"/>
                    <a:pt x="197555" y="29633"/>
                    <a:pt x="334433" y="29633"/>
                  </a:cubicBezTo>
                  <a:cubicBezTo>
                    <a:pt x="471311" y="29633"/>
                    <a:pt x="821266" y="0"/>
                    <a:pt x="821266" y="0"/>
                  </a:cubicBezTo>
                  <a:lnTo>
                    <a:pt x="821266" y="0"/>
                  </a:lnTo>
                </a:path>
              </a:pathLst>
            </a:custGeom>
            <a:noFill/>
            <a:ln w="19050">
              <a:solidFill>
                <a:srgbClr val="BF9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3B88AD8F-B2DA-600E-E52E-9B08B6CF1CD5}"/>
                </a:ext>
              </a:extLst>
            </p:cNvPr>
            <p:cNvSpPr/>
            <p:nvPr/>
          </p:nvSpPr>
          <p:spPr>
            <a:xfrm>
              <a:off x="1892300" y="601134"/>
              <a:ext cx="546100" cy="4233"/>
            </a:xfrm>
            <a:custGeom>
              <a:avLst/>
              <a:gdLst>
                <a:gd name="connsiteX0" fmla="*/ 546100 w 546100"/>
                <a:gd name="connsiteY0" fmla="*/ 0 h 4233"/>
                <a:gd name="connsiteX1" fmla="*/ 177800 w 546100"/>
                <a:gd name="connsiteY1" fmla="*/ 4233 h 4233"/>
                <a:gd name="connsiteX2" fmla="*/ 0 w 546100"/>
                <a:gd name="connsiteY2" fmla="*/ 0 h 4233"/>
                <a:gd name="connsiteX3" fmla="*/ 0 w 546100"/>
                <a:gd name="connsiteY3" fmla="*/ 0 h 4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100" h="4233">
                  <a:moveTo>
                    <a:pt x="546100" y="0"/>
                  </a:moveTo>
                  <a:lnTo>
                    <a:pt x="177800" y="4233"/>
                  </a:lnTo>
                  <a:cubicBezTo>
                    <a:pt x="86783" y="4233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</p:grpSp>
      <p:sp>
        <p:nvSpPr>
          <p:cNvPr id="40" name="Textfeld 39">
            <a:extLst>
              <a:ext uri="{FF2B5EF4-FFF2-40B4-BE49-F238E27FC236}">
                <a16:creationId xmlns:a16="http://schemas.microsoft.com/office/drawing/2014/main" id="{FA5F289F-744A-F84D-DBF0-24E3742226BA}"/>
              </a:ext>
            </a:extLst>
          </p:cNvPr>
          <p:cNvSpPr txBox="1"/>
          <p:nvPr/>
        </p:nvSpPr>
        <p:spPr>
          <a:xfrm>
            <a:off x="1112861" y="384478"/>
            <a:ext cx="9877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rgbClr val="0070C0"/>
                </a:solidFill>
              </a:rPr>
              <a:t>Arbeitsauftrag 3: Ergänze den Hefteintrag </a:t>
            </a:r>
          </a:p>
          <a:p>
            <a:pPr algn="ctr"/>
            <a:r>
              <a:rPr lang="de-DE" sz="2800" dirty="0">
                <a:solidFill>
                  <a:srgbClr val="0070C0"/>
                </a:solidFill>
              </a:rPr>
              <a:t>mit der Skizze und dem Text.</a:t>
            </a:r>
            <a:endParaRPr lang="de-DE" sz="2800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1CD86FB4-4A2B-B3F0-2237-36CC610D472A}"/>
              </a:ext>
            </a:extLst>
          </p:cNvPr>
          <p:cNvSpPr txBox="1"/>
          <p:nvPr/>
        </p:nvSpPr>
        <p:spPr>
          <a:xfrm>
            <a:off x="1710911" y="4248215"/>
            <a:ext cx="7886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effectLst/>
                <a:latin typeface="Avenir LT Std 35 Light" panose="020B0402020203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Bei der Transkription wird ein Strang der DNA zur mRNA abgeschrieben</a:t>
            </a:r>
          </a:p>
        </p:txBody>
      </p:sp>
    </p:spTree>
    <p:extLst>
      <p:ext uri="{BB962C8B-B14F-4D97-AF65-F5344CB8AC3E}">
        <p14:creationId xmlns:p14="http://schemas.microsoft.com/office/powerpoint/2010/main" val="632802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9306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</Words>
  <Application>Microsoft Office PowerPoint</Application>
  <PresentationFormat>Breitbild</PresentationFormat>
  <Paragraphs>27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4" baseType="lpstr">
      <vt:lpstr>Arial</vt:lpstr>
      <vt:lpstr>Avenir LT Std 35 Light</vt:lpstr>
      <vt:lpstr>Avenir LT Std 55 Roman</vt:lpstr>
      <vt:lpstr>Calibri</vt:lpstr>
      <vt:lpstr>Calibri Light</vt:lpstr>
      <vt:lpstr>Courier New</vt:lpstr>
      <vt:lpstr>Office</vt:lpstr>
      <vt:lpstr>3. Proteinbiosynthese</vt:lpstr>
      <vt:lpstr>PowerPoint-Präsentation</vt:lpstr>
      <vt:lpstr>PowerPoint-Präsentation</vt:lpstr>
      <vt:lpstr>3.1 Transkription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Rojacher, Jürgen</dc:creator>
  <cp:lastModifiedBy>Rojacher, Jürgen</cp:lastModifiedBy>
  <cp:revision>13</cp:revision>
  <dcterms:created xsi:type="dcterms:W3CDTF">2022-11-10T15:34:33Z</dcterms:created>
  <dcterms:modified xsi:type="dcterms:W3CDTF">2022-11-13T19:28:18Z</dcterms:modified>
</cp:coreProperties>
</file>